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0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11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2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theme/theme13.xml" ContentType="application/vnd.openxmlformats-officedocument.theme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theme/theme14.xml" ContentType="application/vnd.openxmlformats-officedocument.theme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theme/theme15.xml" ContentType="application/vnd.openxmlformats-officedocument.theme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theme/theme16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7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8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theme/theme19.xml" ContentType="application/vnd.openxmlformats-officedocument.theme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theme/theme20.xml" ContentType="application/vnd.openxmlformats-officedocument.theme+xml"/>
  <Override PartName="/ppt/theme/theme2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7" r:id="rId2"/>
    <p:sldMasterId id="2147483955" r:id="rId3"/>
    <p:sldMasterId id="2147483980" r:id="rId4"/>
    <p:sldMasterId id="2147483993" r:id="rId5"/>
    <p:sldMasterId id="2147484859" r:id="rId6"/>
    <p:sldMasterId id="2147484969" r:id="rId7"/>
    <p:sldMasterId id="2147484995" r:id="rId8"/>
    <p:sldMasterId id="2147485008" r:id="rId9"/>
    <p:sldMasterId id="2147485363" r:id="rId10"/>
    <p:sldMasterId id="2147485376" r:id="rId11"/>
    <p:sldMasterId id="2147485414" r:id="rId12"/>
    <p:sldMasterId id="2147485465" r:id="rId13"/>
    <p:sldMasterId id="2147485478" r:id="rId14"/>
    <p:sldMasterId id="2147485492" r:id="rId15"/>
    <p:sldMasterId id="2147485518" r:id="rId16"/>
    <p:sldMasterId id="2147485543" r:id="rId17"/>
    <p:sldMasterId id="2147485556" r:id="rId18"/>
    <p:sldMasterId id="2147485568" r:id="rId19"/>
    <p:sldMasterId id="2147485582" r:id="rId20"/>
  </p:sldMasterIdLst>
  <p:notesMasterIdLst>
    <p:notesMasterId r:id="rId147"/>
  </p:notesMasterIdLst>
  <p:sldIdLst>
    <p:sldId id="5149" r:id="rId21"/>
    <p:sldId id="949" r:id="rId22"/>
    <p:sldId id="982" r:id="rId23"/>
    <p:sldId id="1064" r:id="rId24"/>
    <p:sldId id="986" r:id="rId25"/>
    <p:sldId id="5226" r:id="rId26"/>
    <p:sldId id="987" r:id="rId27"/>
    <p:sldId id="988" r:id="rId28"/>
    <p:sldId id="4156" r:id="rId29"/>
    <p:sldId id="4157" r:id="rId30"/>
    <p:sldId id="990" r:id="rId31"/>
    <p:sldId id="871" r:id="rId32"/>
    <p:sldId id="991" r:id="rId33"/>
    <p:sldId id="992" r:id="rId34"/>
    <p:sldId id="993" r:id="rId35"/>
    <p:sldId id="997" r:id="rId36"/>
    <p:sldId id="864" r:id="rId37"/>
    <p:sldId id="865" r:id="rId38"/>
    <p:sldId id="866" r:id="rId39"/>
    <p:sldId id="867" r:id="rId40"/>
    <p:sldId id="875" r:id="rId41"/>
    <p:sldId id="868" r:id="rId42"/>
    <p:sldId id="872" r:id="rId43"/>
    <p:sldId id="873" r:id="rId44"/>
    <p:sldId id="874" r:id="rId45"/>
    <p:sldId id="876" r:id="rId46"/>
    <p:sldId id="575" r:id="rId47"/>
    <p:sldId id="878" r:id="rId48"/>
    <p:sldId id="877" r:id="rId49"/>
    <p:sldId id="596" r:id="rId50"/>
    <p:sldId id="879" r:id="rId51"/>
    <p:sldId id="880" r:id="rId52"/>
    <p:sldId id="881" r:id="rId53"/>
    <p:sldId id="882" r:id="rId54"/>
    <p:sldId id="884" r:id="rId55"/>
    <p:sldId id="885" r:id="rId56"/>
    <p:sldId id="886" r:id="rId57"/>
    <p:sldId id="887" r:id="rId58"/>
    <p:sldId id="888" r:id="rId59"/>
    <p:sldId id="889" r:id="rId60"/>
    <p:sldId id="890" r:id="rId61"/>
    <p:sldId id="1053" r:id="rId62"/>
    <p:sldId id="1054" r:id="rId63"/>
    <p:sldId id="1055" r:id="rId64"/>
    <p:sldId id="1056" r:id="rId65"/>
    <p:sldId id="1057" r:id="rId66"/>
    <p:sldId id="1062" r:id="rId67"/>
    <p:sldId id="5140" r:id="rId68"/>
    <p:sldId id="1109" r:id="rId69"/>
    <p:sldId id="1179" r:id="rId70"/>
    <p:sldId id="5151" r:id="rId71"/>
    <p:sldId id="5152" r:id="rId72"/>
    <p:sldId id="5153" r:id="rId73"/>
    <p:sldId id="5154" r:id="rId74"/>
    <p:sldId id="5155" r:id="rId75"/>
    <p:sldId id="5156" r:id="rId76"/>
    <p:sldId id="5157" r:id="rId77"/>
    <p:sldId id="5158" r:id="rId78"/>
    <p:sldId id="5159" r:id="rId79"/>
    <p:sldId id="5160" r:id="rId80"/>
    <p:sldId id="5161" r:id="rId81"/>
    <p:sldId id="5162" r:id="rId82"/>
    <p:sldId id="5163" r:id="rId83"/>
    <p:sldId id="5164" r:id="rId84"/>
    <p:sldId id="5165" r:id="rId85"/>
    <p:sldId id="5166" r:id="rId86"/>
    <p:sldId id="5167" r:id="rId87"/>
    <p:sldId id="5168" r:id="rId88"/>
    <p:sldId id="5169" r:id="rId89"/>
    <p:sldId id="5170" r:id="rId90"/>
    <p:sldId id="5171" r:id="rId91"/>
    <p:sldId id="5172" r:id="rId92"/>
    <p:sldId id="5173" r:id="rId93"/>
    <p:sldId id="5225" r:id="rId94"/>
    <p:sldId id="5224" r:id="rId95"/>
    <p:sldId id="5174" r:id="rId96"/>
    <p:sldId id="5175" r:id="rId97"/>
    <p:sldId id="5176" r:id="rId98"/>
    <p:sldId id="5177" r:id="rId99"/>
    <p:sldId id="5178" r:id="rId100"/>
    <p:sldId id="5179" r:id="rId101"/>
    <p:sldId id="5180" r:id="rId102"/>
    <p:sldId id="5181" r:id="rId103"/>
    <p:sldId id="5182" r:id="rId104"/>
    <p:sldId id="5183" r:id="rId105"/>
    <p:sldId id="5184" r:id="rId106"/>
    <p:sldId id="5185" r:id="rId107"/>
    <p:sldId id="5186" r:id="rId108"/>
    <p:sldId id="5187" r:id="rId109"/>
    <p:sldId id="5188" r:id="rId110"/>
    <p:sldId id="5189" r:id="rId111"/>
    <p:sldId id="5190" r:id="rId112"/>
    <p:sldId id="5191" r:id="rId113"/>
    <p:sldId id="5192" r:id="rId114"/>
    <p:sldId id="5193" r:id="rId115"/>
    <p:sldId id="5194" r:id="rId116"/>
    <p:sldId id="5195" r:id="rId117"/>
    <p:sldId id="5196" r:id="rId118"/>
    <p:sldId id="5197" r:id="rId119"/>
    <p:sldId id="5198" r:id="rId120"/>
    <p:sldId id="5199" r:id="rId121"/>
    <p:sldId id="5200" r:id="rId122"/>
    <p:sldId id="5201" r:id="rId123"/>
    <p:sldId id="5202" r:id="rId124"/>
    <p:sldId id="5203" r:id="rId125"/>
    <p:sldId id="5204" r:id="rId126"/>
    <p:sldId id="5205" r:id="rId127"/>
    <p:sldId id="5206" r:id="rId128"/>
    <p:sldId id="5207" r:id="rId129"/>
    <p:sldId id="5208" r:id="rId130"/>
    <p:sldId id="5209" r:id="rId131"/>
    <p:sldId id="5210" r:id="rId132"/>
    <p:sldId id="5211" r:id="rId133"/>
    <p:sldId id="5212" r:id="rId134"/>
    <p:sldId id="5213" r:id="rId135"/>
    <p:sldId id="5214" r:id="rId136"/>
    <p:sldId id="5215" r:id="rId137"/>
    <p:sldId id="5216" r:id="rId138"/>
    <p:sldId id="5217" r:id="rId139"/>
    <p:sldId id="5218" r:id="rId140"/>
    <p:sldId id="5219" r:id="rId141"/>
    <p:sldId id="5220" r:id="rId142"/>
    <p:sldId id="5221" r:id="rId143"/>
    <p:sldId id="5222" r:id="rId144"/>
    <p:sldId id="5223" r:id="rId145"/>
    <p:sldId id="5150" r:id="rId14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1" autoAdjust="0"/>
    <p:restoredTop sz="96617"/>
  </p:normalViewPr>
  <p:slideViewPr>
    <p:cSldViewPr>
      <p:cViewPr varScale="1">
        <p:scale>
          <a:sx n="124" d="100"/>
          <a:sy n="124" d="100"/>
        </p:scale>
        <p:origin x="552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97.xml"/><Relationship Id="rId21" Type="http://schemas.openxmlformats.org/officeDocument/2006/relationships/slide" Target="slides/slide1.xml"/><Relationship Id="rId42" Type="http://schemas.openxmlformats.org/officeDocument/2006/relationships/slide" Target="slides/slide22.xml"/><Relationship Id="rId63" Type="http://schemas.openxmlformats.org/officeDocument/2006/relationships/slide" Target="slides/slide43.xml"/><Relationship Id="rId84" Type="http://schemas.openxmlformats.org/officeDocument/2006/relationships/slide" Target="slides/slide64.xml"/><Relationship Id="rId138" Type="http://schemas.openxmlformats.org/officeDocument/2006/relationships/slide" Target="slides/slide118.xml"/><Relationship Id="rId107" Type="http://schemas.openxmlformats.org/officeDocument/2006/relationships/slide" Target="slides/slide87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2.xml"/><Relationship Id="rId53" Type="http://schemas.openxmlformats.org/officeDocument/2006/relationships/slide" Target="slides/slide33.xml"/><Relationship Id="rId74" Type="http://schemas.openxmlformats.org/officeDocument/2006/relationships/slide" Target="slides/slide54.xml"/><Relationship Id="rId128" Type="http://schemas.openxmlformats.org/officeDocument/2006/relationships/slide" Target="slides/slide108.xml"/><Relationship Id="rId149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95" Type="http://schemas.openxmlformats.org/officeDocument/2006/relationships/slide" Target="slides/slide75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43" Type="http://schemas.openxmlformats.org/officeDocument/2006/relationships/slide" Target="slides/slide23.xml"/><Relationship Id="rId48" Type="http://schemas.openxmlformats.org/officeDocument/2006/relationships/slide" Target="slides/slide28.xml"/><Relationship Id="rId64" Type="http://schemas.openxmlformats.org/officeDocument/2006/relationships/slide" Target="slides/slide44.xml"/><Relationship Id="rId69" Type="http://schemas.openxmlformats.org/officeDocument/2006/relationships/slide" Target="slides/slide49.xml"/><Relationship Id="rId113" Type="http://schemas.openxmlformats.org/officeDocument/2006/relationships/slide" Target="slides/slide93.xml"/><Relationship Id="rId118" Type="http://schemas.openxmlformats.org/officeDocument/2006/relationships/slide" Target="slides/slide98.xml"/><Relationship Id="rId134" Type="http://schemas.openxmlformats.org/officeDocument/2006/relationships/slide" Target="slides/slide114.xml"/><Relationship Id="rId139" Type="http://schemas.openxmlformats.org/officeDocument/2006/relationships/slide" Target="slides/slide119.xml"/><Relationship Id="rId80" Type="http://schemas.openxmlformats.org/officeDocument/2006/relationships/slide" Target="slides/slide60.xml"/><Relationship Id="rId85" Type="http://schemas.openxmlformats.org/officeDocument/2006/relationships/slide" Target="slides/slide65.xml"/><Relationship Id="rId150" Type="http://schemas.openxmlformats.org/officeDocument/2006/relationships/theme" Target="theme/theme1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" Target="slides/slide13.xml"/><Relationship Id="rId38" Type="http://schemas.openxmlformats.org/officeDocument/2006/relationships/slide" Target="slides/slide18.xml"/><Relationship Id="rId59" Type="http://schemas.openxmlformats.org/officeDocument/2006/relationships/slide" Target="slides/slide39.xml"/><Relationship Id="rId103" Type="http://schemas.openxmlformats.org/officeDocument/2006/relationships/slide" Target="slides/slide83.xml"/><Relationship Id="rId108" Type="http://schemas.openxmlformats.org/officeDocument/2006/relationships/slide" Target="slides/slide88.xml"/><Relationship Id="rId124" Type="http://schemas.openxmlformats.org/officeDocument/2006/relationships/slide" Target="slides/slide104.xml"/><Relationship Id="rId129" Type="http://schemas.openxmlformats.org/officeDocument/2006/relationships/slide" Target="slides/slide109.xml"/><Relationship Id="rId54" Type="http://schemas.openxmlformats.org/officeDocument/2006/relationships/slide" Target="slides/slide34.xml"/><Relationship Id="rId70" Type="http://schemas.openxmlformats.org/officeDocument/2006/relationships/slide" Target="slides/slide50.xml"/><Relationship Id="rId75" Type="http://schemas.openxmlformats.org/officeDocument/2006/relationships/slide" Target="slides/slide55.xml"/><Relationship Id="rId91" Type="http://schemas.openxmlformats.org/officeDocument/2006/relationships/slide" Target="slides/slide71.xml"/><Relationship Id="rId96" Type="http://schemas.openxmlformats.org/officeDocument/2006/relationships/slide" Target="slides/slide76.xml"/><Relationship Id="rId140" Type="http://schemas.openxmlformats.org/officeDocument/2006/relationships/slide" Target="slides/slide120.xml"/><Relationship Id="rId145" Type="http://schemas.openxmlformats.org/officeDocument/2006/relationships/slide" Target="slides/slide12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49" Type="http://schemas.openxmlformats.org/officeDocument/2006/relationships/slide" Target="slides/slide29.xml"/><Relationship Id="rId114" Type="http://schemas.openxmlformats.org/officeDocument/2006/relationships/slide" Target="slides/slide94.xml"/><Relationship Id="rId119" Type="http://schemas.openxmlformats.org/officeDocument/2006/relationships/slide" Target="slides/slide99.xml"/><Relationship Id="rId44" Type="http://schemas.openxmlformats.org/officeDocument/2006/relationships/slide" Target="slides/slide24.xml"/><Relationship Id="rId60" Type="http://schemas.openxmlformats.org/officeDocument/2006/relationships/slide" Target="slides/slide40.xml"/><Relationship Id="rId65" Type="http://schemas.openxmlformats.org/officeDocument/2006/relationships/slide" Target="slides/slide45.xml"/><Relationship Id="rId81" Type="http://schemas.openxmlformats.org/officeDocument/2006/relationships/slide" Target="slides/slide61.xml"/><Relationship Id="rId86" Type="http://schemas.openxmlformats.org/officeDocument/2006/relationships/slide" Target="slides/slide66.xml"/><Relationship Id="rId130" Type="http://schemas.openxmlformats.org/officeDocument/2006/relationships/slide" Target="slides/slide110.xml"/><Relationship Id="rId135" Type="http://schemas.openxmlformats.org/officeDocument/2006/relationships/slide" Target="slides/slide115.xml"/><Relationship Id="rId151" Type="http://schemas.openxmlformats.org/officeDocument/2006/relationships/tableStyles" Target="tableStyles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9.xml"/><Relationship Id="rId109" Type="http://schemas.openxmlformats.org/officeDocument/2006/relationships/slide" Target="slides/slide89.xml"/><Relationship Id="rId34" Type="http://schemas.openxmlformats.org/officeDocument/2006/relationships/slide" Target="slides/slide14.xml"/><Relationship Id="rId50" Type="http://schemas.openxmlformats.org/officeDocument/2006/relationships/slide" Target="slides/slide30.xml"/><Relationship Id="rId55" Type="http://schemas.openxmlformats.org/officeDocument/2006/relationships/slide" Target="slides/slide35.xml"/><Relationship Id="rId76" Type="http://schemas.openxmlformats.org/officeDocument/2006/relationships/slide" Target="slides/slide56.xml"/><Relationship Id="rId97" Type="http://schemas.openxmlformats.org/officeDocument/2006/relationships/slide" Target="slides/slide77.xml"/><Relationship Id="rId104" Type="http://schemas.openxmlformats.org/officeDocument/2006/relationships/slide" Target="slides/slide84.xml"/><Relationship Id="rId120" Type="http://schemas.openxmlformats.org/officeDocument/2006/relationships/slide" Target="slides/slide100.xml"/><Relationship Id="rId125" Type="http://schemas.openxmlformats.org/officeDocument/2006/relationships/slide" Target="slides/slide105.xml"/><Relationship Id="rId141" Type="http://schemas.openxmlformats.org/officeDocument/2006/relationships/slide" Target="slides/slide121.xml"/><Relationship Id="rId146" Type="http://schemas.openxmlformats.org/officeDocument/2006/relationships/slide" Target="slides/slide126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1.xml"/><Relationship Id="rId92" Type="http://schemas.openxmlformats.org/officeDocument/2006/relationships/slide" Target="slides/slide72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9.xml"/><Relationship Id="rId24" Type="http://schemas.openxmlformats.org/officeDocument/2006/relationships/slide" Target="slides/slide4.xml"/><Relationship Id="rId40" Type="http://schemas.openxmlformats.org/officeDocument/2006/relationships/slide" Target="slides/slide20.xml"/><Relationship Id="rId45" Type="http://schemas.openxmlformats.org/officeDocument/2006/relationships/slide" Target="slides/slide25.xml"/><Relationship Id="rId66" Type="http://schemas.openxmlformats.org/officeDocument/2006/relationships/slide" Target="slides/slide46.xml"/><Relationship Id="rId87" Type="http://schemas.openxmlformats.org/officeDocument/2006/relationships/slide" Target="slides/slide67.xml"/><Relationship Id="rId110" Type="http://schemas.openxmlformats.org/officeDocument/2006/relationships/slide" Target="slides/slide90.xml"/><Relationship Id="rId115" Type="http://schemas.openxmlformats.org/officeDocument/2006/relationships/slide" Target="slides/slide95.xml"/><Relationship Id="rId131" Type="http://schemas.openxmlformats.org/officeDocument/2006/relationships/slide" Target="slides/slide111.xml"/><Relationship Id="rId136" Type="http://schemas.openxmlformats.org/officeDocument/2006/relationships/slide" Target="slides/slide116.xml"/><Relationship Id="rId61" Type="http://schemas.openxmlformats.org/officeDocument/2006/relationships/slide" Target="slides/slide41.xml"/><Relationship Id="rId82" Type="http://schemas.openxmlformats.org/officeDocument/2006/relationships/slide" Target="slides/slide62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0.xml"/><Relationship Id="rId35" Type="http://schemas.openxmlformats.org/officeDocument/2006/relationships/slide" Target="slides/slide15.xml"/><Relationship Id="rId56" Type="http://schemas.openxmlformats.org/officeDocument/2006/relationships/slide" Target="slides/slide36.xml"/><Relationship Id="rId77" Type="http://schemas.openxmlformats.org/officeDocument/2006/relationships/slide" Target="slides/slide57.xml"/><Relationship Id="rId100" Type="http://schemas.openxmlformats.org/officeDocument/2006/relationships/slide" Target="slides/slide80.xml"/><Relationship Id="rId105" Type="http://schemas.openxmlformats.org/officeDocument/2006/relationships/slide" Target="slides/slide85.xml"/><Relationship Id="rId126" Type="http://schemas.openxmlformats.org/officeDocument/2006/relationships/slide" Target="slides/slide106.xml"/><Relationship Id="rId147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1.xml"/><Relationship Id="rId72" Type="http://schemas.openxmlformats.org/officeDocument/2006/relationships/slide" Target="slides/slide52.xml"/><Relationship Id="rId93" Type="http://schemas.openxmlformats.org/officeDocument/2006/relationships/slide" Target="slides/slide73.xml"/><Relationship Id="rId98" Type="http://schemas.openxmlformats.org/officeDocument/2006/relationships/slide" Target="slides/slide78.xml"/><Relationship Id="rId121" Type="http://schemas.openxmlformats.org/officeDocument/2006/relationships/slide" Target="slides/slide101.xml"/><Relationship Id="rId142" Type="http://schemas.openxmlformats.org/officeDocument/2006/relationships/slide" Target="slides/slide122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5.xml"/><Relationship Id="rId46" Type="http://schemas.openxmlformats.org/officeDocument/2006/relationships/slide" Target="slides/slide26.xml"/><Relationship Id="rId67" Type="http://schemas.openxmlformats.org/officeDocument/2006/relationships/slide" Target="slides/slide47.xml"/><Relationship Id="rId116" Type="http://schemas.openxmlformats.org/officeDocument/2006/relationships/slide" Target="slides/slide96.xml"/><Relationship Id="rId137" Type="http://schemas.openxmlformats.org/officeDocument/2006/relationships/slide" Target="slides/slide117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21.xml"/><Relationship Id="rId62" Type="http://schemas.openxmlformats.org/officeDocument/2006/relationships/slide" Target="slides/slide42.xml"/><Relationship Id="rId83" Type="http://schemas.openxmlformats.org/officeDocument/2006/relationships/slide" Target="slides/slide63.xml"/><Relationship Id="rId88" Type="http://schemas.openxmlformats.org/officeDocument/2006/relationships/slide" Target="slides/slide68.xml"/><Relationship Id="rId111" Type="http://schemas.openxmlformats.org/officeDocument/2006/relationships/slide" Target="slides/slide91.xml"/><Relationship Id="rId132" Type="http://schemas.openxmlformats.org/officeDocument/2006/relationships/slide" Target="slides/slide112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16.xml"/><Relationship Id="rId57" Type="http://schemas.openxmlformats.org/officeDocument/2006/relationships/slide" Target="slides/slide37.xml"/><Relationship Id="rId106" Type="http://schemas.openxmlformats.org/officeDocument/2006/relationships/slide" Target="slides/slide86.xml"/><Relationship Id="rId127" Type="http://schemas.openxmlformats.org/officeDocument/2006/relationships/slide" Target="slides/slide107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1.xml"/><Relationship Id="rId52" Type="http://schemas.openxmlformats.org/officeDocument/2006/relationships/slide" Target="slides/slide32.xml"/><Relationship Id="rId73" Type="http://schemas.openxmlformats.org/officeDocument/2006/relationships/slide" Target="slides/slide53.xml"/><Relationship Id="rId78" Type="http://schemas.openxmlformats.org/officeDocument/2006/relationships/slide" Target="slides/slide58.xml"/><Relationship Id="rId94" Type="http://schemas.openxmlformats.org/officeDocument/2006/relationships/slide" Target="slides/slide74.xml"/><Relationship Id="rId99" Type="http://schemas.openxmlformats.org/officeDocument/2006/relationships/slide" Target="slides/slide79.xml"/><Relationship Id="rId101" Type="http://schemas.openxmlformats.org/officeDocument/2006/relationships/slide" Target="slides/slide81.xml"/><Relationship Id="rId122" Type="http://schemas.openxmlformats.org/officeDocument/2006/relationships/slide" Target="slides/slide102.xml"/><Relationship Id="rId143" Type="http://schemas.openxmlformats.org/officeDocument/2006/relationships/slide" Target="slides/slide123.xml"/><Relationship Id="rId148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6.xml"/><Relationship Id="rId47" Type="http://schemas.openxmlformats.org/officeDocument/2006/relationships/slide" Target="slides/slide27.xml"/><Relationship Id="rId68" Type="http://schemas.openxmlformats.org/officeDocument/2006/relationships/slide" Target="slides/slide48.xml"/><Relationship Id="rId89" Type="http://schemas.openxmlformats.org/officeDocument/2006/relationships/slide" Target="slides/slide69.xml"/><Relationship Id="rId112" Type="http://schemas.openxmlformats.org/officeDocument/2006/relationships/slide" Target="slides/slide92.xml"/><Relationship Id="rId133" Type="http://schemas.openxmlformats.org/officeDocument/2006/relationships/slide" Target="slides/slide113.xml"/><Relationship Id="rId16" Type="http://schemas.openxmlformats.org/officeDocument/2006/relationships/slideMaster" Target="slideMasters/slideMaster16.xml"/><Relationship Id="rId37" Type="http://schemas.openxmlformats.org/officeDocument/2006/relationships/slide" Target="slides/slide17.xml"/><Relationship Id="rId58" Type="http://schemas.openxmlformats.org/officeDocument/2006/relationships/slide" Target="slides/slide38.xml"/><Relationship Id="rId79" Type="http://schemas.openxmlformats.org/officeDocument/2006/relationships/slide" Target="slides/slide59.xml"/><Relationship Id="rId102" Type="http://schemas.openxmlformats.org/officeDocument/2006/relationships/slide" Target="slides/slide82.xml"/><Relationship Id="rId123" Type="http://schemas.openxmlformats.org/officeDocument/2006/relationships/slide" Target="slides/slide103.xml"/><Relationship Id="rId144" Type="http://schemas.openxmlformats.org/officeDocument/2006/relationships/slide" Target="slides/slide124.xml"/><Relationship Id="rId90" Type="http://schemas.openxmlformats.org/officeDocument/2006/relationships/slide" Target="slides/slide7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DFFD09-4CDF-164B-89C4-35992E2E6E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C3243B-6B73-B44D-849C-0AAF8CDC164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84867A6-DCD3-423A-9852-47AE7A5F9DD8}" type="datetime1">
              <a:rPr lang="en-US" altLang="en-US"/>
              <a:pPr>
                <a:defRPr/>
              </a:pPr>
              <a:t>3/23/20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98E94DD-1C25-644A-97C2-065A6632E0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46EA9EF-887D-024D-A981-C83723D2CF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8CFF1E-1963-4E43-BD3F-22F8CB0641F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47558-60FF-FB47-B078-F2E83A715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99A7179-3C62-4B31-AD6D-698978FDEB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84984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For some reason one type of gate might be much better than another one.</a:t>
            </a:r>
          </a:p>
          <a:p>
            <a:r>
              <a:rPr lang="en-US"/>
              <a:t>e.g., since </a:t>
            </a:r>
            <a:r>
              <a:rPr lang="en-US" err="1"/>
              <a:t>pMOS</a:t>
            </a:r>
            <a:r>
              <a:rPr lang="en-US"/>
              <a:t> transistors are slower, a NAND gate in CMOS is faster than a NOR gate in CMOS (all else being equal)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263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09489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4FBB27-AB9C-450F-A1EF-A251C03E32E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8665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DBE78A-6844-41E5-82DF-345416EFBF0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7258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90722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1882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37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63734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38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3886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39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048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41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5657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47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55723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48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10007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78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911D5CE-1D03-43F3-A92B-DD06A441D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7AEB27B-8C7B-48B1-AE19-38CC35610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759EE34-9544-4B3D-877E-29F053F56E9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064DE93-AA8B-43DB-80E8-90D84C21C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DC722D-6C17-40EA-93F1-C11F93A9A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A571157-599A-48CF-B33B-15D664195D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5BEF67B4-941F-4736-A122-66E8AE1B41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8322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BFDE82C-F3F2-414E-B0D5-A9C5F332F6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EC5C75-DEEC-466B-B4CA-433EA60AC5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4EB96-1D1F-4727-BA41-F8213483DA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4623618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D10F82B-2100-4E2A-B2B8-E7555FA45F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5D288AE-1632-46CB-A9A1-584750AF498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A2ABA08-E852-421F-86CC-6AF6F2C217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6316228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6EFD21A-F796-4C13-AE80-AA397EAA3B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99DA228-21C2-4276-9605-803CFFFD022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8811F6-63CD-4399-9E55-926643D630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8574956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277EF26-1746-4322-ABDB-E3471B5FA17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6EDB93-8A2B-4CFB-9066-CB9FF17A2E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250ED12-EE6C-4C99-A3DE-D22EF931B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3270342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A23ADC9-9B5D-4AFE-9941-0F3B874BE2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6FBCFC8-79E0-4C74-8B66-7A4A5103EE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5E69301-9C67-4141-9B37-D7760CFEE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9699344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F17F2C1-0025-4D41-8568-D19B112AA2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DD45045-2346-451B-B8B1-17303E0B9E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42C4268-D3C6-4FE6-BF3B-104BB3C3DC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8247843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22ECC68-37C1-4F9A-87AB-6C38674E9B1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F8801E6-7F97-4581-9FB3-7CD64EA9FE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94EB181-B25F-490E-BA5C-8E2DB42890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1825999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27E13DD-1CB8-4B44-BEA2-01343CE49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C68DE6D9-84A9-1E4B-9D7B-DAC8DC32CF5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E9126E18-1ABF-314C-A1AE-9EB3BA2F691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EEDC42A-1730-7D4B-A802-8EF4AC2D2E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F321A3D-58FD-1745-9C5F-096A014BF1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49CF02A-E917-614A-8C16-D3752835EC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F6ECCFC-06A2-1C4C-85F1-EC28CCC100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2250330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F7803A8-2BBC-FC48-A083-3D087E6395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1506BDB-0E8B-F341-A994-6C1EC3C6C8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81C01-0160-B74F-9C2B-7175C87DA4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4645600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BC4E0B1-5B3B-984E-847E-52EE52D7701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479BA3E-6D6E-BE40-9843-C78F07353E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2D0C9-4DDD-A743-9DAD-5FC1CE315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781654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D20328-114C-304F-8A68-2F7D6BFAF8A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FE5259F-07B4-ED4C-96FC-06ACDC78ABF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0BE69-22E4-5540-B092-C25EAFDCAD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675481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2EAE6A-AA7B-416A-B451-FE0859769D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C5A18F-2ACE-466C-9FD9-A13486B80C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30683-A928-4246-A266-8549E4F3D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674500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9BA7264-2CA3-094C-AE69-0119C86402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1091182-C630-7F4F-B5C6-0402927136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997D0-A772-4845-A7D6-9FA431737C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484231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2C5E9BF-357C-1843-A16F-FE3A9D4FB6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071CDFB-5CE5-F548-8DD8-AED197D7EC3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FEA8A-FAC7-D943-8D1A-D2C37465DE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155781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FF4E4F9-C446-F547-BC42-218787B02C1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EE3A9978-F02C-3340-8789-FB6BD9FC2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857A46-1AC2-8A4D-86BB-2E2B71A229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0037963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019096D-AE8F-C240-8E2A-608E051BFC3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1A5D5C1-587F-394F-9570-27FEE3A94C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B7469-0F74-B24F-BD47-3B72AA873E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4424641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0A401B4-CA95-BC4B-834F-7C7803D699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2160361-DAD4-7E49-B7D3-0DF2F93316B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21830-F30A-8E4B-A639-13D651D934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7222486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C701AB8-804C-B041-A485-DE3ABB53BE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6AD8BE0-4100-D049-A741-9CEAAF7872C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9B9D73-3B99-8340-A08B-9B6856F17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5020755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B661AC-B716-7349-A83F-EF5BA71FA34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E6E3889-F25F-C349-9153-9B65CD09E4F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87CAA-BD60-6F42-9B88-59B088B0DE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1847927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7A9C066-5215-8A4E-9395-FEA20BC177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C15A73B-9057-0B40-881E-8D35D27A44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BFFFC-7731-CE44-B4DA-13780B9CD3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7519827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1D45033-5DF9-254C-AE43-949A3F648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F6E3587E-C166-7241-8641-80DB899B6CC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5278CCD-08C1-9741-AA74-81532C55EE8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DBB9CE6-59C3-7748-B91E-866F7A4AB8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C76D0FF-34E0-A94C-A169-CB147371C0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EE5A3AB-518F-8446-990D-794118D859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E0FBEC6-C2A3-C848-83E6-8612D8F50E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6311100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E72AA85-09CF-1E43-A253-5ED593F52E7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06F9B5-D2C4-2540-B7C8-3D01F3B653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3830E46-9481-B244-A332-BE659B1F3B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546792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5177B8-2D3C-4F5A-A583-9F772A9111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BEDB5B-5A04-486E-909C-E65255083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EA492-E4F7-4B19-BF34-75DD9D5F1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131156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D8B4FD5-1B6D-9447-B0C8-108E410759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073BFA-2958-6040-9539-66170979FC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1FD70CD-D129-AD43-BE0A-4BD5106943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8981905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E72C703-3CCB-BC45-A095-5F3A1C15FF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ED4021-3C2C-F049-948C-C0D89475D8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5DF2B9-761D-CF45-9896-FA9C9CA132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7033922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638B3204-DAC0-0844-B38E-1F32E500D5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57B6AF3-C494-A141-8E75-D5E34EBD3D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1350FE7-40CF-C44E-B81F-147E05B100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236035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DF0ED44-5FA2-C84E-B32D-97E95643A7F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C79F6515-67B8-7B4C-A670-0882731DC3B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84462A8-4008-1E4F-AD6D-D60FA08E70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2100097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55DF4E9-0B69-B941-9078-6BBB342657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2E682AF-F8D7-ED45-A2CB-B7A37F2A26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36439C0-FD9F-F648-9822-E2F5B2562F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0107432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EF201-1BD9-8048-A4FD-90236CE26C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C10B93E-EC5E-B84A-873C-9249894B8D3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C5386CF-FD3E-804A-A422-851869FE82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407595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469BE50-3F7A-844A-96B2-FE195A0875A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35E50B-5F1F-764A-BAF0-A75C121A60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C6B5580-70AB-2D4A-A64E-49787D2930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2183538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8BACFA-ACA5-1C49-9BF3-CC1737536A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5A61068-0796-F247-92E4-0F0944184B7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2E27103-4A47-8B47-9690-82C095E668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2264456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8C2A66-E5DF-0544-8F8D-EC9E92E2C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2152725-B7F3-1448-9397-2025FF0620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C1BEE0A-94FA-C849-9471-3C3D83068B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4845230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3093391C-D8A7-244E-9D13-5B29D18DC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5C86558-CF3B-A246-AC7A-803A55D7692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5BBE9A5-B183-A044-A0CD-6781ABF051D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B6194F3-FC48-B849-813E-C2C1022F5A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DFF035A-8445-4544-A39D-1EC7494A72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110B91-87B1-EE43-96AC-8BE5730086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C4185D35-1E2A-AC45-B02C-EA6811657D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907263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377132"/>
      </p:ext>
    </p:extLst>
  </p:cSld>
  <p:clrMapOvr>
    <a:masterClrMapping/>
  </p:clrMapOvr>
  <p:transition spd="med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B7A954A-8188-D246-B411-6762B4A6F6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203C3F8-8682-F343-A50D-BB51751006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909B9-80FE-604C-8F22-276CF79445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0140222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67686D-A162-4D4E-A16E-79ECB343FB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3AE7C7E-0604-3442-A2B5-26D150C218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33D64-0C46-F846-B942-6FCB38CC20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030335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EC166B2-6C5F-644D-8308-C80A5F4F989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7C0B5AA-9A80-0C49-B367-1ECF68A454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AED89-3750-2C4E-B358-FD45F9D67B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3951163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FD8A9CB-A023-664B-B544-DA9F637954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A81246B-3804-8D45-A377-6CA0747C6C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5A885-3347-674F-B610-20357A11B2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7427206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0C2CD06-6978-ED43-8B46-94D13B77F0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DCEF894-FECE-C24E-BF1C-46B041205B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FED79-1DA5-E046-91EF-1848FBF1B5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6895350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688A19A-3786-C646-B6E3-7B33C5DE11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692FFF3-038C-7946-937E-BE2EE55468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5DB16-B694-E54F-9112-48649D85CF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527635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67B69D5-7F80-3649-8B74-E1F82ABE23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3B3FAA7-3D48-5240-823C-E5F3E8C26A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FF883-CE03-E94D-9C09-F7121B0FCB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2213337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F47C922-0AAB-C743-848A-A155AECBF6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C7094C0-6E26-494E-8D80-9A358315EE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77A7B-EC9A-614B-9C9E-EDE8828DDC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7035385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768431-1585-D849-9C1B-A8DF546831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0954A05-233C-1A41-9E0E-BBAE631E7F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5A064-9EC2-514E-9D5F-67714BDF11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7060350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1FDE5F3-2F03-3E46-8F43-6C2E04612E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EF1C9C-5829-BF49-A5C1-ADA340B7CE0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9930B-3565-AF43-AEA8-CDE702A005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57995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9CD35D2D-5E91-46D5-981B-E75BA6DA71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A21EAFC-4035-4857-807A-CB62B3BF44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888C28F-145F-424D-84CC-5AE9AF6843A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26BB2-7A42-4BD5-B790-DBCEF432F4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997898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36A9D84-F017-7D4A-B771-619089C25B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C3590348-52C3-7841-A6D4-1745F3F9531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8CEC469-B3F1-B04D-8C9E-8480CF9B483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76A2944-12B2-084B-9204-9C24577BBA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20CF756-7F8F-F14D-BA12-75D5862556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135C126-3740-2A44-9DA6-5866B792C9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283AA9D-F023-0145-A581-B1F38827B1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341555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92F729B-F6B1-434C-BEA1-B98A38860F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6CB79E3-97C9-884B-BF3E-EF47F2E44B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A9B43-BBC4-B046-BB58-75340BE4F6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8311526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691DC0-52E9-9447-8957-704DE9001F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B200626-ED54-C94C-9855-57F097F955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F37BB-733A-B749-85CE-8F609C34EA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5237768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C612AE3-8298-424B-AF1C-F05ADB7B78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00822CB-1F19-6A49-B026-8D4B6BC944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C3074D-FE6B-334F-91AD-2C321A621D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8300717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7564A45D-45B1-834C-ADBB-11AA035255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C10E007-FB22-7C4E-96AA-962AB6559E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5499BD-5AFD-C94D-A886-D62C316ABA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5459205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9FFFA26-56BB-5B45-94AB-1D5FF8B6B7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11FBD43-F08F-BF40-B54F-0B311965541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DDCEA-93A4-524D-A492-B3704D206D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160246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63F3EE21-6FE7-6C40-BD36-31B07B0887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28A79E4-9EEE-CA40-BA9C-4DE1FC18CF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46AF95-13DB-C34C-929C-0218106403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9079714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BD44EA4-C3F0-A341-9147-7F01582B0B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171722B-C9B0-C248-8B80-36010A54A9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D1AF7-82BB-F245-A3EE-4E4947FE9C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3827074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94038F-671B-9E41-909C-7F7ADFE893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DED38E-08B9-534A-8ECF-4EE9DB927E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70EF4-921E-8F42-A0B8-20B7BFC327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2422603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3618B42-4C12-2246-BCEB-616AAC5AB92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40F838D-DEC6-1B45-8E4B-23B4E7D8EE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1F1D5-CE60-914D-94DD-E17C50B3CD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14502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09AC565-7350-4525-9420-2EB7757D30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AA7F312-6BE9-48B6-AA7B-A6D10D628B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9D7DF-598B-483B-A6D0-8553CDFAE6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1994169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9EBD78-20DA-7641-83A5-4C65FF4C96D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BAF0EFD-30B3-714F-A0EB-F5A882F1582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C2D33-F060-9149-B57E-D6F590A6FA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7091181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333F250-E291-3B49-89F4-6BE35DC0F7E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74FC73F-697D-2D4E-BD98-52559CBB11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DF759-7A96-2B44-BF01-609480F8BB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549415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36AC522-E724-DC41-9140-6E62472C4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F7687A7A-B087-0648-8CD5-7813DF041BA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4CAC255-EDA6-CC4E-BA5C-2CE820C5888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E0DADC8-84A9-C44B-8096-95F91FAA43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4684B7C-1EC6-7F4B-93CE-F6601EC4B7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9962BDE-E15F-CB47-9869-FB1AB85663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BFF5E90-50EF-844C-AB86-08FDB2A40C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9760341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64AF017-FB0C-0B45-A711-42BFF1104D7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D2E98E7-6D7A-7D49-8B45-204BC343B4B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04B22-D15D-6D49-A178-8D0E92E2DD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0674454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14FFE15-EC27-B040-9DA3-E90A8C07CB2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3B63BCF-8AE3-FD42-96C9-209C8064744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92531-571D-364A-BD34-E073ECE41C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0730424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0B6BEBE-96FD-484E-B039-36FFFBCAA5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9F00E52-EE59-FE4D-BE7E-284F85C146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57DD9-9C64-6049-8615-4F378EF9E5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385002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14F913BF-D40B-EA4E-ABD0-45D297C4CD5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68F760E-C255-4147-ADBC-8482A6EBB9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40CD9-B0EE-DA49-8BE0-6CC5808776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0273329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7CA180CB-721E-1840-A3B1-792330010D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0192358-33DE-8F40-BBA0-838EE18C6BC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DD96A-E286-BF4B-8EF3-1E1258B423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8152809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2B8E01B-6CDA-474C-907B-B4D8435ED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D13F29D3-6886-4C49-A975-0F5A58692B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63308-6C70-7249-9FD2-CA1B17EA99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2566543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3C6B55-E388-BA41-B2C6-8373305B34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77AA04C-226F-1941-A126-0A65581C00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EB91A-CC45-6249-BE9A-37F647458F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789931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787426-EFB2-4064-9F82-5B1B136B39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038527-DAED-4D79-A54B-129F6A20F6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67C19-8364-4600-B88B-828769DCBD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859953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4985930-7D04-E74B-8357-704F1FA702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919F1C0-2E9F-C146-8CAA-84053082F0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15294-F0E8-2A4B-BC77-60C05EA0AF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8340040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1DB7F2-D554-C547-B373-A90A7C0E56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B9F8907-D1F9-BD40-878B-C7A2B77751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6256A-B1BA-7543-91F0-32F9DDDE1F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7445810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BC27090-9BBE-C147-8BB5-63B28D305DA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ECE4558-0CD4-6140-BEE5-509347D620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887211-513F-B345-849E-061C84558A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1912168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6DD45D4-FFC2-E845-A20D-B2EC8B95E68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A989350-C7ED-B14D-BF1C-DE7FFBC796E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A76F4-BB82-E249-A724-2410F5ECA8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0636117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6676ADE-8CBF-564B-94F5-1D0BBEA5A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1FF0DB5-8A6D-F143-B894-BB23323740E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1896A76-463E-6848-94AD-965D46DFAED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2A539DE-F813-C740-9A01-4CB9186E82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719B04B-0387-CB4C-AA83-6197E46858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9E5D8BA-2AD1-2841-B5FA-CF989109F6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0AC493E0-CB47-184F-9A37-F0335EC2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2426969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AAD5024-DD35-0240-AE7A-E5545A27E9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50B362-0FCE-3E4A-BB59-6CA4AE4A076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ADE49-D509-E441-BE09-513ABEDB26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7728311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A6472BA-FAB6-074A-947C-E5AEE01FBE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A3F7CBD-035C-B94E-ADCA-6B2E90CB61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BE07C-02C2-6544-9715-6FD88DE720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5549144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6663D-50D9-8A44-BF30-FC4628F7E2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B56DC9-CCF2-B64E-A55D-036763F2031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1FD35-339F-1149-8C0E-8C012FF842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7529330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3FA0E62-A05C-B647-888A-0802E7B765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C2F87A67-E0D9-024A-A795-A8E06B646E6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7D730-A130-DD4F-BFBF-B03AA1448D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3164261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9014DBB-0312-FA41-B7FC-28A76B9E05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DF1DB49-2BA9-0846-9DBA-49D372B087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BF81B-B1B9-9E41-8FE8-AFD6BBCE70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500024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333F77-5829-459B-B71C-A401B0AC83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C357D67-E160-41BD-A8F4-591D3B61CA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1BDAC-3FCE-4406-AD14-A59ECE86B2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555325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98F5A38-17B2-684C-A85A-9460E3626D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F28EACC-A098-7448-AEFF-7E4A61473D6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F4711-EF14-1C4D-B703-7BA00A85F1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1924673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A24488A-992C-5043-850E-23A37B0EBF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CF743C5-957E-4942-A430-8226F01CB3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0917A-93C7-F44A-A4C1-09B90AEA01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6624631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AF2BBEB-71AF-3E4D-8C69-038C528582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C669324-EA4B-F644-8C36-CEE5AA2599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EB4A7-A7FD-6B49-AB85-44E32F2F9C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5159651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853C11-2DE2-FB44-9494-DDEB92E185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9EDA3D1-2CA7-F14A-A70A-E26C31F81D0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27767-FB43-944D-AC7A-789C5EB650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708816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9FB5B75-53D7-8643-B87A-124780F5ED2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2417E38-A3EA-5643-A9C7-CFF3FFEAEAD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9E19E-A6C0-2A4F-9994-8213833269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0711916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7F73CFE-66A4-BB47-BD5D-E15A28C84F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E9B0BA6-1ED0-0C44-9687-97D708EFC2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EBC48-411E-9244-9F7F-8A1DB91FE9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4932346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442C3307-E095-4D46-85F1-0ECCEE15F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EA1060E-A31A-C840-A1CB-3FBAE507703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41BD863-5EFA-D840-9808-3E307D1363A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14F276D-862D-4F4B-8486-7941385395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94A28C9-7D49-DE41-B907-ECDB4D5498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ED2F5E2-58F4-7D42-BC7B-2A4D643E70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1B81267-8964-1D49-B4A4-55A4EC1781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977900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C9B041-46B9-1041-B7C9-B56147D82E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73B9AF-F396-A347-84A0-10A45B360E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8479E-A946-794F-A7FF-42016A14F5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5229815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83E358B-DADC-0142-8D97-BD10C7E125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E8BC86B-B458-A147-A360-8170B0071A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A52BA-F7E0-374E-B2A4-39EE81724B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186396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1BA5D6-25D8-CD40-952D-E8B8511608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C05A62C-F9F8-734B-B1D7-93B9D78A69B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2E4E6-F614-8542-B73B-1D00F88259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92485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26DBB79-5AEF-450D-8A69-9E473A6D4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613F326-A967-4A16-9691-5994EAA77F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DAB56-7687-49EE-9BFA-357DD2115F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0355898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08EE454-FEF5-144F-9993-E20BE63766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DADA00E-B9BF-6845-8AC1-2E297BC762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284B7-F921-824B-9063-97AC548BC1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0435698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A40C3B-63E8-9D4F-840B-B793E28506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5AEB223-C814-014F-B0BB-F606D96FEB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1D0E0-3BE8-6D49-BFC1-6932858C52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881732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B33AF26-D7FA-6540-987E-5A81A778F0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EDD0976-96FC-5A4F-85DB-6433411976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B87F2-269E-8C49-97D3-01D268864C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501936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F064AC-DA72-B948-ACBF-F84A657A85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7F9F089-1C59-9342-99A9-044D2E84B4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77E88-2C05-FF4D-A140-317BA34FA9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510204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D6F38E-D465-BD4F-B216-503886C2A6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EE1B88B-AD74-CC49-BE18-D868C69742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281F4-7986-1A4B-A0A6-8ECA24141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4465104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076C0B9-B682-CC4B-9B9D-A2C0254224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74DA6AA-ACF1-BA4D-B3E1-8115D4923B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C407F-11F7-FA4F-B6BD-3DB2BE0901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9609779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BBAF9A9-2279-6F43-999F-F3F3AFACBD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AE0721-E301-DE45-A043-64339548CF9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CB5FE-202E-2F4D-8D2F-A065C3FA67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5038251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33DB8DAF-64E6-604D-84FB-8A4B04748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EC2A1F5-6246-9F49-AA8D-39BAF862021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C51900D-F009-7D49-9EDA-5B794C3CA96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C642DDC-ECCC-624F-A242-A12BA77AC9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568D5A1-F36A-AA4D-AC40-935EE3321E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5481F24-E2E8-4443-A13A-B2BA20754D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1539017-2750-C345-BE05-8AE328DCF9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2729399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8C060F1-7721-DC47-94DC-EDBB0047FF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75129C5-EFFD-FD44-B1EA-29956E3E4F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22BF8-1344-B941-ACBB-4E22AEF14E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2201288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A570100-2C80-7049-8AD7-5E6C6EA99C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456D358-C715-7E4A-ABE0-357A12F47A3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28C67-95E2-844A-9297-7E09AFF960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096218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5C5F115-951D-416A-8367-F27935F171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FA67899-1E4C-4F33-994F-0FE9DDF922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ABE56-5E07-4208-997F-19E78ED344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854901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908C81F-0A2C-0A42-A31B-AB993736E2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2123165-12D4-574A-B1A2-6F9A4FD377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A4CF2-227F-3F47-95AA-87D86E4450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1661189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EC00688-D09D-B540-A46F-828E84ECA4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69C41FD-D339-F54D-B82D-F807B1338A7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8FF15-852A-7142-8898-0CD3D80604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2770292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81D2724-DC45-FB48-9BBE-9D250BDB54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8505B29-9C71-E64E-ACA1-7C7CC006E7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4FE49-6435-C74B-A0A0-6A10AB33E0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003069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21A0C97B-4489-CC4B-BA8D-B5DB9E51E9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9F11B8A-5289-2D41-8E73-6D3282FFAD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DFE8C-5BAC-4E40-A114-5F55AD2E35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4349742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190979B-FDA0-4749-A5D1-92EFE4E42F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A37D3BE-12C4-2447-85D5-B262A51015E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14278-4C08-8347-A385-0EFED1792C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8610861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9DC353B-5901-FF4D-9246-EF75C6F22B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EE70158-C4F3-5C47-8E5E-ABE99429E4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3AD7E-2640-AC44-865E-2724C0D25B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0080803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AEA9AC7-FB7B-CE48-86BC-397F23E2B37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20DE68E-383F-474E-B221-A2E2D1FDD49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AAFBF-1B67-444C-B54F-D961EFADC7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277366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FC71B96-C4F3-7E45-8358-2CC1CB57E1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43433D7-C027-CC43-AA91-79FE904EAF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2172F-0B18-2D43-AD75-2AFD8B1D7E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2313161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DFBCE52-083E-7E4B-9964-326AC19CD1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2D47EA5-D220-2B4A-BC76-F36DC3A9B3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73F31-C4F4-E84F-9B57-257261C019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9322650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8204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EBEC74-F2C6-4E33-B4B4-3463BC51B8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640EF-F0E2-4E49-9455-7E266BCEBB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41909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3210EB8-01E8-436A-B41F-069A2DB8B7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8357862-E4F0-4312-AEFB-533810CEB35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32353-6DA2-4969-8B9B-3DBC4F8425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772389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718567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483833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257101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03813"/>
      </p:ext>
    </p:extLst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91660"/>
      </p:ext>
    </p:extLst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32579"/>
      </p:ext>
    </p:extLst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444434"/>
      </p:ext>
    </p:extLst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117123"/>
      </p:ext>
    </p:extLst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706058"/>
      </p:ext>
    </p:extLst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23735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8C17F0-0F2C-4BA2-ACAD-9F9DD7E1D75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206954-09DD-443F-8138-FD04D7E910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294FE-CC9E-4E10-B310-514CFBF72E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1637354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ＭＳ Ｐゴシック" charset="0"/>
              </a:defRPr>
            </a:lvl1pPr>
          </a:lstStyle>
          <a:p>
            <a:pPr>
              <a:defRPr/>
            </a:pPr>
            <a:fld id="{2B0615E8-B7BA-A94F-8CD8-59ABAB5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710521"/>
      </p:ext>
    </p:extLst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8E574D81-B5DE-384D-B24B-566C679AE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516173"/>
      </p:ext>
    </p:extLst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F718DBD-A8C3-BF41-B930-E6F09B914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760777"/>
      </p:ext>
    </p:extLst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9E6F74A-33AD-9C44-A652-5BC058E443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10477"/>
      </p:ext>
    </p:extLst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FE313B9-34D2-9B4F-924F-705E340D7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713873"/>
      </p:ext>
    </p:extLst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72681F7-101F-CD48-BD26-A7C1DB38D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871395"/>
      </p:ext>
    </p:extLst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4DA22FE8-1BF1-7945-858E-9EDF18117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916110"/>
      </p:ext>
    </p:extLst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EDECFB72-9437-4E43-B6E9-A86EC5F847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134465"/>
      </p:ext>
    </p:extLst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9F1BB03A-AA9C-3441-BB02-8D748B0FE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478256"/>
      </p:ext>
    </p:extLst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F09218E9-1586-4840-9706-4250AB692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3144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D2B0F18-FF15-4EF6-984A-01641DEDA28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E37D587-FAF0-4764-AD77-644AFEF730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3DEC2-A46B-4DF0-9B6D-3DA55177CC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2921792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0C7C5289-DED0-BF4F-8007-4B3A361AC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320236"/>
      </p:ext>
    </p:extLst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177E2285-5DCA-104D-A461-AF822D41B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214732"/>
      </p:ext>
    </p:extLst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212B94F-2E93-324A-8BFC-A115C5BD8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360BA47-535F-F842-B6EF-56438094998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B558792-AF13-7446-AECA-6D74BADD5DB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221BEC2-7270-254B-950B-9EE023A8DD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A3A1E7B-47FB-CD4C-830E-C332E9FB23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1DEE502-7B44-9F4E-8025-34DFB1C2D4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DB3B5E02-FE92-7548-9A44-A116ABF08A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7223390"/>
      </p:ext>
    </p:extLst>
  </p:cSld>
  <p:clrMapOvr>
    <a:masterClrMapping/>
  </p:clrMapOvr>
  <p:transition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14A579-2D1F-3949-B5D3-F3D4BE50F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ADF1844-B888-6D42-A0B3-0C61113A05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4CFEE-25D5-DC48-9A59-E64EDB0BFF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7828363"/>
      </p:ext>
    </p:extLst>
  </p:cSld>
  <p:clrMapOvr>
    <a:masterClrMapping/>
  </p:clrMapOvr>
  <p:transition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1F9183F-3F92-2B45-A0F6-49375732B4B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1733F15-4A41-2C4F-8740-117BF71B81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C1029-FE66-A748-8BB1-4335DBF95D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1878092"/>
      </p:ext>
    </p:extLst>
  </p:cSld>
  <p:clrMapOvr>
    <a:masterClrMapping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BA88275-8A65-1E4C-8604-F38DCD4E05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845672-26B6-6248-A87B-E5BB80394E5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BF7EF-BBA1-3941-9438-CF1D9D55DC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118605"/>
      </p:ext>
    </p:extLst>
  </p:cSld>
  <p:clrMapOvr>
    <a:masterClrMapping/>
  </p:clrMapOvr>
  <p:transition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44B6D00-E641-7941-8287-FA31624B09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3AD6BA3-B016-514F-BB80-9426133F9F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3C7F7-7BE8-0140-84CA-13381FE5D7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5044917"/>
      </p:ext>
    </p:extLst>
  </p:cSld>
  <p:clrMapOvr>
    <a:masterClrMapping/>
  </p:clrMapOvr>
  <p:transition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61738E4-DB2C-A948-8A13-5D7033DBDC9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DBF51C5-DAF1-2044-B0C8-53A8F2E5BD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F199F-6C19-8847-87CA-7521A0074E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0981025"/>
      </p:ext>
    </p:extLst>
  </p:cSld>
  <p:clrMapOvr>
    <a:masterClrMapping/>
  </p:clrMapOvr>
  <p:transition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40B53A-EF65-064B-9AA5-C6C701EC34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BB46876-B0BA-554B-8F5F-E974C54BA4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E5456-1DFC-2646-9E27-7A0F371496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1627259"/>
      </p:ext>
    </p:extLst>
  </p:cSld>
  <p:clrMapOvr>
    <a:masterClrMapping/>
  </p:clrMapOvr>
  <p:transition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10C1304-2931-424C-A8D4-35FEF86165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C58D0B3-1FA5-BF48-B3DB-7216AA995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02D34-5B03-AD46-836A-E66575F1A2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35116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0A08B9B-687C-4AD3-8C6D-FA4C5E16A3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BE2A02B-D63E-4DD6-9FFA-98D71570A2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704B9-2B86-45E3-BC5C-2F3F28BAAB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1126298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B01EA3-8E26-9645-B093-E9DF3F0C8E8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7977291-1606-4F4F-B6A9-F0F3AB5BF1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D6322-2DD0-0F43-8B66-D33EE047BD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9786345"/>
      </p:ext>
    </p:extLst>
  </p:cSld>
  <p:clrMapOvr>
    <a:masterClrMapping/>
  </p:clrMapOvr>
  <p:transition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D2EFCAC-D297-994C-A771-494FED0699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467A851-5525-BE48-A985-A5D7AC7A80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29A85-B5C6-064E-8062-78BAE87D61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1927146"/>
      </p:ext>
    </p:extLst>
  </p:cSld>
  <p:clrMapOvr>
    <a:masterClrMapping/>
  </p:clrMapOvr>
  <p:transition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2FDD6F0-90B9-304A-8BBB-D9226CFD908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628B41C-128C-AC4E-B4BF-FE86D815DF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09C71-BC88-E749-A969-85FD812A37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2210313"/>
      </p:ext>
    </p:extLst>
  </p:cSld>
  <p:clrMapOvr>
    <a:masterClrMapping/>
  </p:clrMapOvr>
  <p:transition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683F1D3-54E0-8B46-A062-752C7A0B3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96AA648-528E-D644-88E7-D0F4AEA1E9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5A1C4-9E0A-494A-B374-E2533E27B9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8471744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2CEBD1-E2A7-41F0-A158-62153EC297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11B996-071A-4884-856A-6B25C3879E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1C64C-0813-4AB1-8463-69A3B31BE1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306784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55989F0-9C2F-467D-8A2B-E760CFC57E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6D41D7-E031-46E6-8D53-528FF913AD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357D-5951-4316-833F-FB5D4423D7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586094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2DDA219-D6D1-49CF-A0E5-C787A93E0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49A0011-1EE4-44BB-9851-FDEE15AD4F1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2E29CC0-E7A3-42AD-90C7-013B0998713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E65D59A-82FF-471D-B9E5-CB055B1002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730C698-3B6A-4C29-89B5-CEB1041FA8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E0CBB9-DAD4-47D5-B595-46F0C413B5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EC2EA74-46AC-4632-8CED-E5870A2BE1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49913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17A480-A5A7-433D-BB5E-0D54D2F058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10D0220-E846-4410-8530-FECBC1BCEB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E6DAE-DC16-4942-B8FD-E6C7B025A4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128264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68E8B80-E7D3-4CB8-AB90-CF176CFF7F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E5BC6B3-6A70-495B-B8B1-2D2A119585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B8C65-7151-486C-AAF4-90A085DCE8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24164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F9C9A8-99D9-481E-88BA-F24D5C0086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7F0487-867D-4DF0-80BA-1C3E57A3F8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8C89D-0042-4AF1-B3AD-99B7C138A8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794437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5E35761-913B-4F9F-B95F-062F4851F2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C80198-94D1-4027-AFBC-3110C05B1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7CB90-D777-4C85-8197-A11CF16525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805659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A4959E4-1B08-4060-85F6-56B9475BA7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10111BC-6816-4212-BE16-A4CC2CE001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90A3A-6CBD-485B-9BCD-F75AC98942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0564404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974BD9D-F5C7-4EF3-9BB5-82219914F3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7A3641B-E74C-445D-A159-601C489E04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4E09B-6536-4000-BA0C-6833F3F4B6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4046436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641193C-29B0-4266-8536-B41FF8C96F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2333F04-8AD6-43CE-8212-CF59F1F5E5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05475-3C15-4FDE-B07C-08E2D0B6B2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1796994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B6EBFB9-E499-4F6C-89C2-BFCC077A97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91D52A7-208D-4B79-81D5-1141DE7D22E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DC092-AB3E-4E3E-8303-1B877CC0E1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853118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6CAC83-9B68-4F3D-8672-218ABFD1A8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4616CA2-2650-44E5-BAAA-363C5C18581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82AE6-0C0D-4812-A646-87AAC63BA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4007760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AA83CB3-2BFC-4F8F-8749-27E844AFA3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2FF64E8-E076-4564-A586-43995502D9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7893F-3679-41E0-8B3F-D19A11EB43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731135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840F4AE-7E9B-4E21-B147-A2C681E817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C94C6F2-69AC-442C-8C97-3F942CF928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1D56E-F8DC-44A0-A0B4-FEF8B6B033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8961984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44C38A2-437B-4BA6-91C7-C2E492E8F554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979B388B-9EE5-4BC7-AD6C-44BA162F6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BA0EA-268F-4CD2-B925-7F5243F1ACCA}" type="datetime1">
              <a:rPr lang="en-US" altLang="en-US"/>
              <a:pPr>
                <a:defRPr/>
              </a:pPr>
              <a:t>3/23/20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9717E02D-8B5F-4AD0-85C1-A4CF8CEBB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F4E61C4-2AEB-422D-AE79-A4646D273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D43FA-AC4F-4D93-90F8-9BC3659167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5083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48D4B1B-E64C-439E-AF66-7B891141F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2311C-632F-4BB4-9E87-BA72DA82B02D}" type="datetime1">
              <a:rPr lang="en-US" altLang="en-US"/>
              <a:pPr>
                <a:defRPr/>
              </a:pPr>
              <a:t>3/23/20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E4732858-8FAF-45D9-8331-96688ACC8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6125690E-BBB6-45E6-B9F4-79DA455EA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746B4-ECBA-4C07-98E1-E2F1417878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3823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096EBA56-5B81-4A61-9106-DF0217E0BE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DE8F-7662-4C6A-85B6-78ACBA174802}" type="datetime1">
              <a:rPr lang="en-US" altLang="en-US"/>
              <a:pPr>
                <a:defRPr/>
              </a:pPr>
              <a:t>3/23/20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D2AEBF35-E9A8-478F-99C6-75E85CF92BB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4FECE8A-1CB0-4EBC-B8DE-84673D3B44C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9E7D4-3611-4937-BE1B-D3C370BE2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8629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8E948F-ED37-4068-9F16-9E67505D15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CF2122A-87FD-420E-AE10-3DB1CD85C9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AAF50-49AA-4C46-84C3-9E6309E479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7880145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C5B8E-D03E-4B3E-917D-7F33FB8CF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3D09A-11EC-4AFB-AB4E-9B8020420D61}" type="datetime1">
              <a:rPr lang="en-US" altLang="en-US"/>
              <a:pPr>
                <a:defRPr/>
              </a:pPr>
              <a:t>3/23/20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4E7C2-B34A-48CF-B562-2AE4DC344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87753D1-A104-490A-A041-87C59837D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D0722-E7A2-475C-B30E-2360816801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123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4094B4-85EE-40BC-B1D8-11E00C528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639F1-2164-4419-BFBB-EB15E7DE3EA4}" type="datetime1">
              <a:rPr lang="en-US" altLang="en-US"/>
              <a:pPr>
                <a:defRPr/>
              </a:pPr>
              <a:t>3/23/20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9F1C2C-C963-4737-AF13-0664FCC21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B7BEF75-9E8B-4561-AD13-FF85E1197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BDBF9-7D7F-4D1F-8B6D-50EA2E5134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97549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C2F9A3AE-826B-4993-AC13-1F61F3D69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FDDCB-8C78-4D5C-B31F-FF70E30A14FD}" type="datetime1">
              <a:rPr lang="en-US" altLang="en-US"/>
              <a:pPr>
                <a:defRPr/>
              </a:pPr>
              <a:t>3/23/20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36DED45-40D3-4479-93D6-BF4F286C7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3603335E-3B66-47CF-AD72-D2FD7A51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EF4A7-3448-4F5A-864E-6882FE1E69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21266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22EF5D8A-4B5F-41BE-9B62-89F3BE49A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FDE1A-99F8-4ACE-A05F-9FE7E4BB4313}" type="datetime1">
              <a:rPr lang="en-US" altLang="en-US"/>
              <a:pPr>
                <a:defRPr/>
              </a:pPr>
              <a:t>3/23/20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B01C2692-38FF-4D73-BC6C-E59D7A536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919D6FD7-D000-4055-B9E9-D2B26F524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A5672-5AEA-48C7-AAC6-71C12DD7FD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16394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C31CD0CD-12A2-492D-A523-EEC3B1977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FA146-7174-4AD8-9EE1-4B5971CA97D2}" type="datetime1">
              <a:rPr lang="en-US" altLang="en-US"/>
              <a:pPr>
                <a:defRPr/>
              </a:pPr>
              <a:t>3/23/20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AB7CB910-1DC6-44D7-A8D4-E71CB6C93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C8B04BC9-0DD7-48B6-84E5-B1A584DB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99806-EB0A-4AD4-8A87-856377E02E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25393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E10023-2D60-47D7-8147-7F3ADDA8312D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A1092EEC-0FB1-4084-B5B3-C9C1C403F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43EDB-60B7-4152-A12C-AF8E921D573F}" type="datetime1">
              <a:rPr lang="en-US" altLang="en-US"/>
              <a:pPr>
                <a:defRPr/>
              </a:pPr>
              <a:t>3/23/20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F335429D-457F-47C4-AAC4-5BBF5F276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5076365A-12B1-459A-843C-83851457D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E13A6-4C11-4E4B-86B7-B3712CD064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31371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3E436E4C-68BA-4FEB-8DD1-42A08BE3E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B2E64E0-91A6-4341-AF97-8B6659EF722D}" type="datetime1">
              <a:rPr lang="en-US" altLang="en-US"/>
              <a:pPr>
                <a:defRPr/>
              </a:pPr>
              <a:t>3/23/20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8DB4C92C-2A3A-440E-BC1E-C6EA75B97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AFFD7FF-3883-4F2F-9FE8-E66202A2D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07AB625-087C-44A6-884B-282C104845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7884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744BA656-8287-4B6E-B96D-0BA0D66B7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DFA8D-386D-4B76-AC2F-C38846359A91}" type="datetime1">
              <a:rPr lang="en-US" altLang="en-US"/>
              <a:pPr>
                <a:defRPr/>
              </a:pPr>
              <a:t>3/23/20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8B4398BE-FACD-4E07-BFB7-14F60FEF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8AB54B01-9C9C-480E-B0FD-77E32BBEB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D5314-B7DF-40CC-94A6-D38A1A485C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666965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D77AAA9F-55F9-4A67-ABDE-954011C22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48B7F-D296-4AFE-B67E-954AAF4A6903}" type="datetime1">
              <a:rPr lang="en-US" altLang="en-US"/>
              <a:pPr>
                <a:defRPr/>
              </a:pPr>
              <a:t>3/23/20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67A23857-23D0-49FC-B4EB-414C6F905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22B6A0F-53C0-46C5-AA33-DBA45366E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A8343-56FB-4F44-85B0-E596133E5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41931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887A6D8-27C4-4F7D-BC68-BAEF54C7A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4EAFD9C-9B73-43F5-8DD5-B29532B0FBA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23E4A29-FD76-4532-956E-4428BC54FD0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CCA8D6D-AF6F-4D3A-B75B-BB85D74E54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77A0289-D7F4-45FF-B4EC-38DA1A5052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238F6D-D67C-47B9-973E-B7F5B5AED7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122E4E6-7814-4E6C-9975-50E2DF03DF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527274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F109693-0249-41A3-9F50-E65F983686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E7734D2-ACBB-46E0-A232-AD426BE910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0853-3375-497B-B7D1-7DED7CCC43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513635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76F1F3-02F5-46D0-86B8-9035A7E615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557C43-74E2-4B3D-9E53-3273A40391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222B8-A952-4B6E-A12E-5F9233E955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0031973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0757DE5-1858-4BE0-8C15-7443910481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7384826-E265-47AE-842B-7BDA8E643D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3F670-EFAF-4C2B-9B2C-6E5B4E0839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6425601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E9C6DE-60F1-46F1-A45B-7F5E183EE6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689EB27-8AED-4432-9E4C-D7DDF89E8A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5113B-5C81-4279-8687-1D0767A119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9216759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0519E5-805C-4CDD-9117-49033E23269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216340D-0194-4400-9473-09B51C5587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5FC4E-DC0E-4C64-B4D3-F374FD1DB7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8181448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42925A-422F-4321-BED7-E08A6435F2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588CC15-0363-400E-B207-D866BFE37D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9F223-FEC0-4785-94BF-628C4A6258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7748726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04EBDDF-13FF-435C-A43C-982F910200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37D7C21-8070-418F-91C1-38CFD3D3BF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CF989-BF2C-41DA-BA24-78C68385E4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6093814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04BB0B8-D828-4170-B741-67DA49DB41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EAE54F-C426-4E51-A96C-BF2857FF50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769CE-8A40-42C1-8195-0663047EAC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1222451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36DB2B1-9C7A-463D-A4E4-9FDA43A408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79A31C8-6631-4A7F-B4F3-B7EF42FC54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F3399-43DB-4D00-837D-8319E3BB33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631929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5239A47-7DA0-4FDD-9A4D-701226F401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6AADCF7-484B-4D83-A40D-8881B0C472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901EC-97D8-4748-A135-D9E87114A1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95019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072EA-AD8A-474B-AE7F-EE3109CAC77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7D92CE-BF71-40F8-8DBE-E8AD2AC7BB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8314D-A68E-46F3-9982-741D8BF84F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773208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B93F1F3-721C-44A8-BBDC-BABA43CC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4026986-6952-48D0-93DE-0A5D45FCF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9EF5C-C746-4084-8A0D-12DD977AB7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934346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5EF91E9-E30A-4E29-8A3A-601DF181F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914400 h 1000"/>
              <a:gd name="T2" fmla="*/ 0 w 1000"/>
              <a:gd name="T3" fmla="*/ 0 h 1000"/>
              <a:gd name="T4" fmla="*/ 82296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86E2EC9-F45F-4868-BB46-25449245503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06157A4-4087-4EA9-BFFA-C560D18C606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A59E415-2247-4CCE-80F0-F1C022E71A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2FB1802-4D0F-4107-B091-1421C6B36E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2FC6637-E3B6-4946-B974-5036AB4EF4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7C709ED-1809-4508-81B1-66420EB31C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8609121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2742CB-113B-4EC7-AEA4-65C44D3249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4B3E3CE-A734-4ECC-A9B2-6C2E37A2471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DB1E2-5C4D-43BA-9A27-498C489450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2394992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4CBF4C-7AA9-42D1-A152-33BCB2FBD0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E03310A-0F0C-4502-B00B-913692A6DB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4BCAF-EC0F-4418-A74A-F854FA855E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5640689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D9C446-35A7-4333-AC11-3823BEA1D0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0CA9589-32E6-493C-8F38-8CA6AD1201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11BA4-4ECA-40CD-88F7-6F1731725A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929128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D1540CB-3BEC-419F-8AAE-5DBEFA024D0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21099A1-88E8-4C36-A8DD-28A45DFCA6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42AA1-71E7-4692-95BA-C075EA0F3B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1977572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F4E392C-4E5D-4951-91CC-48C40A8781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9EAD829-6014-48DC-84C7-0BE0607E7F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2FD97-4012-4256-BF19-5355C0446F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8425582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04BEFC0A-46C6-44DE-BF47-28D44E6C78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32A6C0D-91F6-40FD-88E8-1C3DDCB8D4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7A91B-A9A9-4391-8F28-B2E590DD58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7777261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EC23308-AEEB-44EE-803E-EDD38D3E24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761A25F-F7C7-4E9B-84EA-AD7EDF9EC2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3CA87-2F3E-4462-AC7F-63534264B2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0110084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F02D08-D72E-4A5F-96DF-A249ED8AB1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1A63210-7864-45A1-A393-F999C7DCF3A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CF878-12F1-49B7-82AD-C139EF52FB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8522417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55AFCBA-9BB6-46C3-8012-28507B216E5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EB1A8B2-F0B2-4447-B1A9-D0FE95C08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50F2C-4517-486A-818B-FCF49E2AD6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207308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5BCD08E-B313-4295-A258-151D0B0503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BB9CE3F-0359-403B-8352-6E11FDE578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64830-CC28-4849-8159-ACD7D046E8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4821984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A0E6504-3B5B-4F5A-90B1-80BACDD446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0EFBA7C-5D81-452B-B560-4E62E27E28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E33D5-8EB6-4778-A128-C051EF5E59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4599314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5FE02924-45E4-4918-B3FF-0E6F083B60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2999D21-D060-4ECD-B7AA-F34F85C07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0971E6D-01B7-4BE5-AAAD-05391CABBD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9D9E6-C28D-4F8C-A986-79B2143B8E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509744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1600EBE-B4B1-4995-BD15-BE0F82F74E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DC8029-7ABF-4A58-A2A3-F35CAAF5B59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207CB-BDD6-488D-A331-B64B83D4EA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0908853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04DDAF3-9579-47B7-B9A2-FC33744209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FD3299B-E937-486A-9662-F14DF5A859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2879D-C080-47A0-A964-A97D252BA8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128240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FB26F74-8F47-4420-A1AC-0C32AD401D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7DDFA1D-2D56-4966-959E-C688330707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ED47E-278E-4E7E-B460-614D702676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1110280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BEC1E06-769C-4EFA-B7D0-24C5AF43B6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0C2394F-DD4D-4034-8B3A-33F62E82FAD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F72E9-663F-40D2-9E69-C73ABB695A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815095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D8AFF11-5DF3-4560-876D-1260AC1E38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4BB40DA-B67C-4E1D-9AC7-A70342B8A1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088F1-B3FE-40CE-B08D-FD7FDD1250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7430327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E12B0A5-89CC-43F0-ACC7-202BB1DCEE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8300DFC-5EB2-411A-8306-31085C95C0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49767-4D97-4666-A73C-F52DFBBE03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905507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37FC07-A6CA-4CC5-A004-03DEBE765F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9FB6611-311F-4D4A-87D2-3EFF4492F3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B6BA9-94CE-490D-AE7E-16B1D500E1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157887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4568D17-F63F-4293-8371-DA6AEC04D1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074389A-25F3-467C-BADC-53877CE66D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81093-0685-4F42-AC6D-B237153519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897363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D42EDF-70BC-45DE-99FB-D1DC5BB424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70F3C65-A142-41EB-A3AE-008CC70505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5AE56-10B6-4E9B-AF09-C36EF1DA3F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206914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CA85752-F5FC-452C-BCA1-377DF87B9C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96E9542-04A0-4428-ADE3-0398352E90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50137-A22C-447C-899D-4C78771FF0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527122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434729-4F74-4A56-AD48-D560486566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079280C-E432-4D50-AEFD-6BA2CCFEF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995E9-DAE5-447C-8A48-25403725AA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011767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47F8AE3-2497-4FC3-8986-6F23C22214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E00BB40-D489-43E6-A666-3D654B6EA2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7778E-6B36-4E62-B6BC-050BA521CD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8025151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8BF136DB-BBD4-4C7B-A8A2-98A3516020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C4ED3E9-9A8F-4A8C-9B60-B7AB55EF2C7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66E7C9-2BD3-4C65-8EB7-E45688FA39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62D1695-0483-4129-8DD6-FA26C955B6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78958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F0C09A6-627D-4021-B7B7-F79AC5CB312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31EB10-E920-4C85-8B95-3D0C4BE0A8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56B5F7F-5102-47D9-A828-613CB31D9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880041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94F944A-D680-4E84-8B16-2B25B39AE8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F0C4DE2-683A-4AA2-9234-ADBD5B3E55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55D25A1-161A-468F-9D27-91E14E7EB8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643901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7498BBC-ADAC-4076-97EB-07F5B53D7D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EA0EE7-41F7-4169-A409-DC686D0626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B0F07FC-5D87-4D4C-B23A-012007440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62307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61F31CA-30FD-420A-9FAD-225B947B09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0BCD6CB-3E50-4A94-8A94-B977869A1B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4F206CC-0712-4007-B62A-DD0BE2FB4F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932618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DEE6607-2E52-46E1-B05B-EF5E8925C4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1712796-5DF8-4D8B-BBB0-C73B34063A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60F2A62-5BE9-4C28-89D6-67DBC6CD4B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89407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C4511D9-98FB-49BC-AC1D-042C9E34C2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ED43D1F-5203-42C8-A7C0-CB64D5178B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FC495686-C1C6-4A83-9844-3025D2A0D7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16405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DD3EF48-208E-4BEB-914A-672A2E116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0DE9B3-D11D-490F-B930-15FDED4C7D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E1721-0AB3-4070-A572-4A260012E1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5644032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51814E5-9FF2-42D0-B39F-B9862FCDD6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86FE0CD-7445-41D9-8C1F-E71E1D34A1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F020C18-BA29-4579-862E-1E3D9EB8B9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729784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91113D-84DC-423A-B8E0-B4C9264DAAC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ADEC53-FE79-44DD-B3E8-72201684CD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05F4F00-4AE8-48F6-A57A-7F70533D76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616198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1E1E595-BC9D-4CC5-AD56-B5672E6A98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BE2CAD7-C731-4750-8D10-140F75F7B6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AEEA200-7199-4F38-A59D-98F723B4CA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98177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64BC054-B0A2-4F18-8943-6DC3544EC85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9BDF1D5-5A68-46DC-96F7-CF99B25299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F037E4D-B80D-4EA9-829E-176A18FBD0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614297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A839CD2-89E2-4B17-811B-DDAC9A1F75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9AB8F82-5092-4CE8-A219-17FEEB113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7E99458-247C-4297-A747-B759FA0522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42329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D78F4E3-BB1B-4BCD-8DA2-5440DC599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E64F9C0-E1F3-433F-87BE-95DA61AF9D1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3C5BFEE-0C45-407B-A760-2FD61EF7902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B7940BC-C605-4C65-8D8C-287E9EB829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8933335-BAE0-452F-B340-F0DCCCFCEF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CABCEDE-15B1-409A-9163-85E6F2AA30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A50C7A2-41DA-4020-899D-213E6DB6D8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3455293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106473D-3728-4354-8846-80EF46DF8C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64B75E9-312D-4294-8225-D7DA4BA74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0966882-3CDB-42A2-80DB-64BAFA5229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930524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2EDCEEE-74A9-4FF2-9FFD-45B2895C13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F71686-462E-4D6A-9C36-CDF8D349A6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F1FB1F-B896-4AA6-A031-40DEF3A14E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6913001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492A5E8-A078-44A8-8769-DB86362E20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E72FB99-3AD6-42A1-B01A-D145D691047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5B05BB8-97F4-4B45-89D5-475C00F499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3875253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957A6FD-433A-4F54-B555-E68AA2C49C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0905DF1-2118-4603-B279-E2814E53D0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68795AF-2E9F-435B-9508-B4298DE64A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53511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4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5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1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9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58.xml"/><Relationship Id="rId12" Type="http://schemas.openxmlformats.org/officeDocument/2006/relationships/slideLayout" Target="../slideLayouts/slideLayout163.xml"/><Relationship Id="rId2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2.xml"/><Relationship Id="rId5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55.xml"/><Relationship Id="rId9" Type="http://schemas.openxmlformats.org/officeDocument/2006/relationships/slideLayout" Target="../slideLayouts/slideLayout160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1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66.xml"/><Relationship Id="rId7" Type="http://schemas.openxmlformats.org/officeDocument/2006/relationships/slideLayout" Target="../slideLayouts/slideLayout170.xml"/><Relationship Id="rId12" Type="http://schemas.openxmlformats.org/officeDocument/2006/relationships/slideLayout" Target="../slideLayouts/slideLayout175.xml"/><Relationship Id="rId2" Type="http://schemas.openxmlformats.org/officeDocument/2006/relationships/slideLayout" Target="../slideLayouts/slideLayout165.xml"/><Relationship Id="rId1" Type="http://schemas.openxmlformats.org/officeDocument/2006/relationships/slideLayout" Target="../slideLayouts/slideLayout164.xml"/><Relationship Id="rId6" Type="http://schemas.openxmlformats.org/officeDocument/2006/relationships/slideLayout" Target="../slideLayouts/slideLayout169.xml"/><Relationship Id="rId11" Type="http://schemas.openxmlformats.org/officeDocument/2006/relationships/slideLayout" Target="../slideLayouts/slideLayout174.xml"/><Relationship Id="rId5" Type="http://schemas.openxmlformats.org/officeDocument/2006/relationships/slideLayout" Target="../slideLayouts/slideLayout168.xml"/><Relationship Id="rId10" Type="http://schemas.openxmlformats.org/officeDocument/2006/relationships/slideLayout" Target="../slideLayouts/slideLayout173.xml"/><Relationship Id="rId4" Type="http://schemas.openxmlformats.org/officeDocument/2006/relationships/slideLayout" Target="../slideLayouts/slideLayout167.xml"/><Relationship Id="rId9" Type="http://schemas.openxmlformats.org/officeDocument/2006/relationships/slideLayout" Target="../slideLayouts/slideLayout172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8.xml"/><Relationship Id="rId7" Type="http://schemas.openxmlformats.org/officeDocument/2006/relationships/slideLayout" Target="../slideLayouts/slideLayout18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7.xml"/><Relationship Id="rId1" Type="http://schemas.openxmlformats.org/officeDocument/2006/relationships/slideLayout" Target="../slideLayouts/slideLayout176.xml"/><Relationship Id="rId6" Type="http://schemas.openxmlformats.org/officeDocument/2006/relationships/slideLayout" Target="../slideLayouts/slideLayout181.xml"/><Relationship Id="rId11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80.xml"/><Relationship Id="rId10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179.xml"/><Relationship Id="rId9" Type="http://schemas.openxmlformats.org/officeDocument/2006/relationships/slideLayout" Target="../slideLayouts/slideLayout18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4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89.xml"/><Relationship Id="rId7" Type="http://schemas.openxmlformats.org/officeDocument/2006/relationships/slideLayout" Target="../slideLayouts/slideLayout193.xml"/><Relationship Id="rId12" Type="http://schemas.openxmlformats.org/officeDocument/2006/relationships/slideLayout" Target="../slideLayouts/slideLayout198.xml"/><Relationship Id="rId2" Type="http://schemas.openxmlformats.org/officeDocument/2006/relationships/slideLayout" Target="../slideLayouts/slideLayout188.xml"/><Relationship Id="rId1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92.xml"/><Relationship Id="rId11" Type="http://schemas.openxmlformats.org/officeDocument/2006/relationships/slideLayout" Target="../slideLayouts/slideLayout197.xml"/><Relationship Id="rId5" Type="http://schemas.openxmlformats.org/officeDocument/2006/relationships/slideLayout" Target="../slideLayouts/slideLayout191.xml"/><Relationship Id="rId10" Type="http://schemas.openxmlformats.org/officeDocument/2006/relationships/slideLayout" Target="../slideLayouts/slideLayout196.xml"/><Relationship Id="rId4" Type="http://schemas.openxmlformats.org/officeDocument/2006/relationships/slideLayout" Target="../slideLayouts/slideLayout190.xml"/><Relationship Id="rId9" Type="http://schemas.openxmlformats.org/officeDocument/2006/relationships/slideLayout" Target="../slideLayouts/slideLayout19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slideLayout" Target="../slideLayouts/slideLayout221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pn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9.xml"/><Relationship Id="rId13" Type="http://schemas.openxmlformats.org/officeDocument/2006/relationships/theme" Target="../theme/theme20.xml"/><Relationship Id="rId3" Type="http://schemas.openxmlformats.org/officeDocument/2006/relationships/slideLayout" Target="../slideLayouts/slideLayout224.xml"/><Relationship Id="rId7" Type="http://schemas.openxmlformats.org/officeDocument/2006/relationships/slideLayout" Target="../slideLayouts/slideLayout228.xml"/><Relationship Id="rId12" Type="http://schemas.openxmlformats.org/officeDocument/2006/relationships/slideLayout" Target="../slideLayouts/slideLayout233.xml"/><Relationship Id="rId2" Type="http://schemas.openxmlformats.org/officeDocument/2006/relationships/slideLayout" Target="../slideLayouts/slideLayout223.xml"/><Relationship Id="rId1" Type="http://schemas.openxmlformats.org/officeDocument/2006/relationships/slideLayout" Target="../slideLayouts/slideLayout222.xml"/><Relationship Id="rId6" Type="http://schemas.openxmlformats.org/officeDocument/2006/relationships/slideLayout" Target="../slideLayouts/slideLayout227.xml"/><Relationship Id="rId11" Type="http://schemas.openxmlformats.org/officeDocument/2006/relationships/slideLayout" Target="../slideLayouts/slideLayout232.xml"/><Relationship Id="rId5" Type="http://schemas.openxmlformats.org/officeDocument/2006/relationships/slideLayout" Target="../slideLayouts/slideLayout226.xml"/><Relationship Id="rId10" Type="http://schemas.openxmlformats.org/officeDocument/2006/relationships/slideLayout" Target="../slideLayouts/slideLayout231.xml"/><Relationship Id="rId4" Type="http://schemas.openxmlformats.org/officeDocument/2006/relationships/slideLayout" Target="../slideLayouts/slideLayout225.xml"/><Relationship Id="rId9" Type="http://schemas.openxmlformats.org/officeDocument/2006/relationships/slideLayout" Target="../slideLayouts/slideLayout2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6C694A2-54AD-4FF4-B2F2-81DC9923B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67170251-7E76-4FFB-A952-1B83F887B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1792FE-B979-4B8F-8C52-F1BB9B0ADA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C65365F-97EB-416E-A484-DA52A7C341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86820B6-8C54-40C0-B059-C65ADA4BF7C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59" r:id="rId2"/>
    <p:sldLayoutId id="2147485260" r:id="rId3"/>
    <p:sldLayoutId id="2147485261" r:id="rId4"/>
    <p:sldLayoutId id="2147485262" r:id="rId5"/>
    <p:sldLayoutId id="2147485263" r:id="rId6"/>
    <p:sldLayoutId id="2147485264" r:id="rId7"/>
    <p:sldLayoutId id="2147485265" r:id="rId8"/>
    <p:sldLayoutId id="2147485266" r:id="rId9"/>
    <p:sldLayoutId id="2147485267" r:id="rId10"/>
    <p:sldLayoutId id="2147485268" r:id="rId11"/>
    <p:sldLayoutId id="2147485269" r:id="rId12"/>
    <p:sldLayoutId id="2147485581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1026">
            <a:extLst>
              <a:ext uri="{FF2B5EF4-FFF2-40B4-BE49-F238E27FC236}">
                <a16:creationId xmlns:a16="http://schemas.microsoft.com/office/drawing/2014/main" id="{218D35B6-31C3-4949-AC1F-D7AFBEA7DF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1139" name="Rectangle 1027">
            <a:extLst>
              <a:ext uri="{FF2B5EF4-FFF2-40B4-BE49-F238E27FC236}">
                <a16:creationId xmlns:a16="http://schemas.microsoft.com/office/drawing/2014/main" id="{167011D6-6962-4547-8393-636290864B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D2B152B-1372-C545-B159-9164BC6A628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C35B78D-C4F8-A842-A3FB-B66CF5E721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DA46974-5459-1E44-83AA-64F903BABE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1142" name="Line 1032">
            <a:extLst>
              <a:ext uri="{FF2B5EF4-FFF2-40B4-BE49-F238E27FC236}">
                <a16:creationId xmlns:a16="http://schemas.microsoft.com/office/drawing/2014/main" id="{F5902A42-C6FE-FB4B-9949-A133880B9E8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43" name="Line 1033">
            <a:extLst>
              <a:ext uri="{FF2B5EF4-FFF2-40B4-BE49-F238E27FC236}">
                <a16:creationId xmlns:a16="http://schemas.microsoft.com/office/drawing/2014/main" id="{1D28DEBF-7712-F44B-8473-3283AB4CEB3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726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64" r:id="rId1"/>
    <p:sldLayoutId id="2147485365" r:id="rId2"/>
    <p:sldLayoutId id="2147485366" r:id="rId3"/>
    <p:sldLayoutId id="2147485367" r:id="rId4"/>
    <p:sldLayoutId id="2147485368" r:id="rId5"/>
    <p:sldLayoutId id="2147485369" r:id="rId6"/>
    <p:sldLayoutId id="2147485370" r:id="rId7"/>
    <p:sldLayoutId id="2147485371" r:id="rId8"/>
    <p:sldLayoutId id="2147485372" r:id="rId9"/>
    <p:sldLayoutId id="2147485373" r:id="rId10"/>
    <p:sldLayoutId id="2147485374" r:id="rId11"/>
    <p:sldLayoutId id="214748537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1026">
            <a:extLst>
              <a:ext uri="{FF2B5EF4-FFF2-40B4-BE49-F238E27FC236}">
                <a16:creationId xmlns:a16="http://schemas.microsoft.com/office/drawing/2014/main" id="{F98AD535-8152-924E-99FA-19353090BB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4387" name="Rectangle 1027">
            <a:extLst>
              <a:ext uri="{FF2B5EF4-FFF2-40B4-BE49-F238E27FC236}">
                <a16:creationId xmlns:a16="http://schemas.microsoft.com/office/drawing/2014/main" id="{9FCBF52E-CAB0-D64A-9D75-52CA79E470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14183B8-1739-904D-B082-0E0EA2D1C0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4390" name="Line 1032">
            <a:extLst>
              <a:ext uri="{FF2B5EF4-FFF2-40B4-BE49-F238E27FC236}">
                <a16:creationId xmlns:a16="http://schemas.microsoft.com/office/drawing/2014/main" id="{24E9122A-CADE-7A45-998E-ECA88F46B13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391" name="Line 1033">
            <a:extLst>
              <a:ext uri="{FF2B5EF4-FFF2-40B4-BE49-F238E27FC236}">
                <a16:creationId xmlns:a16="http://schemas.microsoft.com/office/drawing/2014/main" id="{08E24FD8-CF51-1643-8D38-33809893AEE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281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77" r:id="rId1"/>
    <p:sldLayoutId id="2147485378" r:id="rId2"/>
    <p:sldLayoutId id="2147485379" r:id="rId3"/>
    <p:sldLayoutId id="2147485380" r:id="rId4"/>
    <p:sldLayoutId id="2147485381" r:id="rId5"/>
    <p:sldLayoutId id="2147485382" r:id="rId6"/>
    <p:sldLayoutId id="2147485383" r:id="rId7"/>
    <p:sldLayoutId id="2147485384" r:id="rId8"/>
    <p:sldLayoutId id="2147485385" r:id="rId9"/>
    <p:sldLayoutId id="2147485386" r:id="rId10"/>
    <p:sldLayoutId id="214748538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3135AEEB-38CE-0E4E-BAE1-2238898709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6616D9E3-AE7D-5348-8E30-363BDCF2ED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E67F364-CA76-BE48-AC17-287423C9448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E1A2D04-524E-7B4B-B613-E5F9A4C89A6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472007ED-F662-FF41-8075-B23FB15CCE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EF4903F2-36AA-2C43-AE44-07A7AAFC7AF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E379FADA-762A-B44F-B320-C25DC3975CD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4E5EC37A-B72A-0649-A2DD-8ECE0C7B76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7222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5" r:id="rId1"/>
    <p:sldLayoutId id="2147485416" r:id="rId2"/>
    <p:sldLayoutId id="2147485417" r:id="rId3"/>
    <p:sldLayoutId id="2147485418" r:id="rId4"/>
    <p:sldLayoutId id="2147485419" r:id="rId5"/>
    <p:sldLayoutId id="2147485420" r:id="rId6"/>
    <p:sldLayoutId id="2147485421" r:id="rId7"/>
    <p:sldLayoutId id="2147485422" r:id="rId8"/>
    <p:sldLayoutId id="2147485423" r:id="rId9"/>
    <p:sldLayoutId id="2147485424" r:id="rId10"/>
    <p:sldLayoutId id="214748542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1026">
            <a:extLst>
              <a:ext uri="{FF2B5EF4-FFF2-40B4-BE49-F238E27FC236}">
                <a16:creationId xmlns:a16="http://schemas.microsoft.com/office/drawing/2014/main" id="{726D6B00-7B85-3944-82E7-5FAF09585D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83299" name="Rectangle 1027">
            <a:extLst>
              <a:ext uri="{FF2B5EF4-FFF2-40B4-BE49-F238E27FC236}">
                <a16:creationId xmlns:a16="http://schemas.microsoft.com/office/drawing/2014/main" id="{EB1D82A1-D57A-6E49-890A-CD267E9CFF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F95C9B0-A885-3D47-BA2D-7B9A7174FFD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61257D2-B275-304A-8FEC-406162A381D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E64803DD-AB2B-FF41-A02D-21ED6F6F4E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83302" name="Line 1032">
            <a:extLst>
              <a:ext uri="{FF2B5EF4-FFF2-40B4-BE49-F238E27FC236}">
                <a16:creationId xmlns:a16="http://schemas.microsoft.com/office/drawing/2014/main" id="{A79B9EEC-06CC-AD41-9D01-90CA0ABE300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3303" name="Line 1033">
            <a:extLst>
              <a:ext uri="{FF2B5EF4-FFF2-40B4-BE49-F238E27FC236}">
                <a16:creationId xmlns:a16="http://schemas.microsoft.com/office/drawing/2014/main" id="{861C5E34-19FC-7744-A4CF-4A0B912C19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081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6" r:id="rId1"/>
    <p:sldLayoutId id="2147485467" r:id="rId2"/>
    <p:sldLayoutId id="2147485468" r:id="rId3"/>
    <p:sldLayoutId id="2147485469" r:id="rId4"/>
    <p:sldLayoutId id="2147485470" r:id="rId5"/>
    <p:sldLayoutId id="2147485471" r:id="rId6"/>
    <p:sldLayoutId id="2147485472" r:id="rId7"/>
    <p:sldLayoutId id="2147485473" r:id="rId8"/>
    <p:sldLayoutId id="2147485474" r:id="rId9"/>
    <p:sldLayoutId id="2147485475" r:id="rId10"/>
    <p:sldLayoutId id="2147485476" r:id="rId11"/>
    <p:sldLayoutId id="214748547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1026">
            <a:extLst>
              <a:ext uri="{FF2B5EF4-FFF2-40B4-BE49-F238E27FC236}">
                <a16:creationId xmlns:a16="http://schemas.microsoft.com/office/drawing/2014/main" id="{3D127247-95B5-8C40-AE91-3C7E2A3F07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96611" name="Rectangle 1027">
            <a:extLst>
              <a:ext uri="{FF2B5EF4-FFF2-40B4-BE49-F238E27FC236}">
                <a16:creationId xmlns:a16="http://schemas.microsoft.com/office/drawing/2014/main" id="{11E84FE0-6223-5143-9824-05ABE50B9D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AFB2BC9-915B-A541-9992-E632A66FEF4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D66DC45-B5C0-804E-A947-5683D1FD09F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5E8610C7-3220-974A-AA6F-B44C79A8C3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96614" name="Line 1032">
            <a:extLst>
              <a:ext uri="{FF2B5EF4-FFF2-40B4-BE49-F238E27FC236}">
                <a16:creationId xmlns:a16="http://schemas.microsoft.com/office/drawing/2014/main" id="{89FBDA86-E2B8-CC44-B83B-6DCCDA0F2F7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6615" name="Line 1033">
            <a:extLst>
              <a:ext uri="{FF2B5EF4-FFF2-40B4-BE49-F238E27FC236}">
                <a16:creationId xmlns:a16="http://schemas.microsoft.com/office/drawing/2014/main" id="{C27E191E-A459-E445-BB99-531C7EEF11F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65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79" r:id="rId1"/>
    <p:sldLayoutId id="2147485480" r:id="rId2"/>
    <p:sldLayoutId id="2147485481" r:id="rId3"/>
    <p:sldLayoutId id="2147485482" r:id="rId4"/>
    <p:sldLayoutId id="2147485483" r:id="rId5"/>
    <p:sldLayoutId id="2147485484" r:id="rId6"/>
    <p:sldLayoutId id="2147485485" r:id="rId7"/>
    <p:sldLayoutId id="2147485486" r:id="rId8"/>
    <p:sldLayoutId id="2147485487" r:id="rId9"/>
    <p:sldLayoutId id="2147485488" r:id="rId10"/>
    <p:sldLayoutId id="2147485489" r:id="rId11"/>
    <p:sldLayoutId id="214748549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73A68801-7117-D84C-A995-C8A4529AC6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7B471BE6-F53E-C441-AE39-353B08F23F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D37A03D-69E7-C34E-8396-195F4886E67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C551AEC-FAAA-454A-ACD3-38FA9F46B5E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1F0FFEA7-1F94-854F-BD00-D343DCB80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97AC9D87-8A5F-7841-9709-36AA881F8AA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B8D82E12-CFC3-8D46-A229-9DFA02E4590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938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3" r:id="rId1"/>
    <p:sldLayoutId id="2147485494" r:id="rId2"/>
    <p:sldLayoutId id="2147485495" r:id="rId3"/>
    <p:sldLayoutId id="2147485496" r:id="rId4"/>
    <p:sldLayoutId id="2147485497" r:id="rId5"/>
    <p:sldLayoutId id="2147485498" r:id="rId6"/>
    <p:sldLayoutId id="2147485499" r:id="rId7"/>
    <p:sldLayoutId id="2147485500" r:id="rId8"/>
    <p:sldLayoutId id="2147485501" r:id="rId9"/>
    <p:sldLayoutId id="2147485502" r:id="rId10"/>
    <p:sldLayoutId id="2147485503" r:id="rId11"/>
    <p:sldLayoutId id="214748550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1026">
            <a:extLst>
              <a:ext uri="{FF2B5EF4-FFF2-40B4-BE49-F238E27FC236}">
                <a16:creationId xmlns:a16="http://schemas.microsoft.com/office/drawing/2014/main" id="{9B531495-08CA-AD42-BE68-5054BA66D3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49859" name="Rectangle 1027">
            <a:extLst>
              <a:ext uri="{FF2B5EF4-FFF2-40B4-BE49-F238E27FC236}">
                <a16:creationId xmlns:a16="http://schemas.microsoft.com/office/drawing/2014/main" id="{C47FDF7A-45F6-8741-BD8C-A03CA76F6B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6D1095C-EAEB-C44A-855F-3802B912145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131E147-01D2-E54B-A83B-5F367EF1410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C84789FF-BFD8-8B4E-B281-02AF34E6FD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9862" name="Line 1032">
            <a:extLst>
              <a:ext uri="{FF2B5EF4-FFF2-40B4-BE49-F238E27FC236}">
                <a16:creationId xmlns:a16="http://schemas.microsoft.com/office/drawing/2014/main" id="{6BC2560F-E80A-A74B-8450-49BC8EF4F5C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9863" name="Line 1033">
            <a:extLst>
              <a:ext uri="{FF2B5EF4-FFF2-40B4-BE49-F238E27FC236}">
                <a16:creationId xmlns:a16="http://schemas.microsoft.com/office/drawing/2014/main" id="{33BDE1BA-CDE3-594C-B9E1-7F8D71FE4F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9864" name="Picture 7" descr="safari.png">
            <a:extLst>
              <a:ext uri="{FF2B5EF4-FFF2-40B4-BE49-F238E27FC236}">
                <a16:creationId xmlns:a16="http://schemas.microsoft.com/office/drawing/2014/main" id="{F93562FE-4097-4849-BA7C-FC968AE34F0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0607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9" r:id="rId1"/>
    <p:sldLayoutId id="2147485520" r:id="rId2"/>
    <p:sldLayoutId id="2147485521" r:id="rId3"/>
    <p:sldLayoutId id="2147485522" r:id="rId4"/>
    <p:sldLayoutId id="2147485523" r:id="rId5"/>
    <p:sldLayoutId id="2147485524" r:id="rId6"/>
    <p:sldLayoutId id="2147485525" r:id="rId7"/>
    <p:sldLayoutId id="2147485526" r:id="rId8"/>
    <p:sldLayoutId id="2147485527" r:id="rId9"/>
    <p:sldLayoutId id="2147485528" r:id="rId10"/>
    <p:sldLayoutId id="214748552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59A6772-C97B-8D4B-BFF7-BC7515D75C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51EF59F2-78F2-F048-A7E0-DBDFD82DAB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BCBE655-9D2B-C54D-BAE5-E55C278598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0BD6B0B3-6748-C141-B6B6-17030AA6DB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8DA62E3C-FB9E-0C49-AAEB-9876378D13B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35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44" r:id="rId1"/>
    <p:sldLayoutId id="2147485545" r:id="rId2"/>
    <p:sldLayoutId id="2147485546" r:id="rId3"/>
    <p:sldLayoutId id="2147485547" r:id="rId4"/>
    <p:sldLayoutId id="2147485548" r:id="rId5"/>
    <p:sldLayoutId id="2147485549" r:id="rId6"/>
    <p:sldLayoutId id="2147485550" r:id="rId7"/>
    <p:sldLayoutId id="2147485551" r:id="rId8"/>
    <p:sldLayoutId id="2147485552" r:id="rId9"/>
    <p:sldLayoutId id="2147485553" r:id="rId10"/>
    <p:sldLayoutId id="2147485554" r:id="rId11"/>
    <p:sldLayoutId id="214748555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817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57" r:id="rId1"/>
    <p:sldLayoutId id="2147485558" r:id="rId2"/>
    <p:sldLayoutId id="2147485559" r:id="rId3"/>
    <p:sldLayoutId id="2147485560" r:id="rId4"/>
    <p:sldLayoutId id="2147485561" r:id="rId5"/>
    <p:sldLayoutId id="2147485562" r:id="rId6"/>
    <p:sldLayoutId id="2147485563" r:id="rId7"/>
    <p:sldLayoutId id="2147485564" r:id="rId8"/>
    <p:sldLayoutId id="2147485565" r:id="rId9"/>
    <p:sldLayoutId id="2147485566" r:id="rId10"/>
    <p:sldLayoutId id="214748556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335F6-6954-3C40-A4A8-B5A9BB3542FD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4342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43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926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69" r:id="rId1"/>
    <p:sldLayoutId id="2147485570" r:id="rId2"/>
    <p:sldLayoutId id="2147485571" r:id="rId3"/>
    <p:sldLayoutId id="2147485572" r:id="rId4"/>
    <p:sldLayoutId id="2147485573" r:id="rId5"/>
    <p:sldLayoutId id="2147485574" r:id="rId6"/>
    <p:sldLayoutId id="2147485575" r:id="rId7"/>
    <p:sldLayoutId id="2147485576" r:id="rId8"/>
    <p:sldLayoutId id="2147485577" r:id="rId9"/>
    <p:sldLayoutId id="2147485578" r:id="rId10"/>
    <p:sldLayoutId id="2147485579" r:id="rId11"/>
    <p:sldLayoutId id="21474855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>
            <a:extLst>
              <a:ext uri="{FF2B5EF4-FFF2-40B4-BE49-F238E27FC236}">
                <a16:creationId xmlns:a16="http://schemas.microsoft.com/office/drawing/2014/main" id="{4100DFBF-1FEE-4ACB-900C-42CD990BE5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1027">
            <a:extLst>
              <a:ext uri="{FF2B5EF4-FFF2-40B4-BE49-F238E27FC236}">
                <a16:creationId xmlns:a16="http://schemas.microsoft.com/office/drawing/2014/main" id="{7B86C5D9-AB13-4DED-A44A-D17CB1C1FD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84474C4-284F-9440-A98C-FA4AB90F76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53E7E89-9F9B-F740-A030-C38912ADA0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6A6BA0A0-A7BE-4DC4-A1D2-67560873BD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054" name="Line 1032">
            <a:extLst>
              <a:ext uri="{FF2B5EF4-FFF2-40B4-BE49-F238E27FC236}">
                <a16:creationId xmlns:a16="http://schemas.microsoft.com/office/drawing/2014/main" id="{B2BA4185-DAF2-4408-906B-C503302DE47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" name="Line 1033">
            <a:extLst>
              <a:ext uri="{FF2B5EF4-FFF2-40B4-BE49-F238E27FC236}">
                <a16:creationId xmlns:a16="http://schemas.microsoft.com/office/drawing/2014/main" id="{BFB13A2A-7836-4554-BA73-7213A39EA28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56" name="Picture 7" descr="safari.png">
            <a:extLst>
              <a:ext uri="{FF2B5EF4-FFF2-40B4-BE49-F238E27FC236}">
                <a16:creationId xmlns:a16="http://schemas.microsoft.com/office/drawing/2014/main" id="{1177FD16-61A1-4390-9ECA-67D35227FBA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270" r:id="rId2"/>
    <p:sldLayoutId id="2147485271" r:id="rId3"/>
    <p:sldLayoutId id="2147485272" r:id="rId4"/>
    <p:sldLayoutId id="2147485273" r:id="rId5"/>
    <p:sldLayoutId id="2147485274" r:id="rId6"/>
    <p:sldLayoutId id="2147485275" r:id="rId7"/>
    <p:sldLayoutId id="2147485276" r:id="rId8"/>
    <p:sldLayoutId id="2147485277" r:id="rId9"/>
    <p:sldLayoutId id="2147485278" r:id="rId10"/>
    <p:sldLayoutId id="2147485279" r:id="rId11"/>
    <p:sldLayoutId id="21474852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228F25FD-DF31-3547-86C0-DC7B68A5ED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C642EC46-1305-734D-A022-8F441A0DC4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77E9D96-51B4-6D44-AFF7-5DDA60969F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95A4BB5E-0C01-7744-9138-11D511BB3C7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75009779-0FF3-C249-8BA4-23BB1B61B1E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425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83" r:id="rId1"/>
    <p:sldLayoutId id="2147485584" r:id="rId2"/>
    <p:sldLayoutId id="2147485585" r:id="rId3"/>
    <p:sldLayoutId id="2147485586" r:id="rId4"/>
    <p:sldLayoutId id="2147485587" r:id="rId5"/>
    <p:sldLayoutId id="2147485588" r:id="rId6"/>
    <p:sldLayoutId id="2147485589" r:id="rId7"/>
    <p:sldLayoutId id="2147485590" r:id="rId8"/>
    <p:sldLayoutId id="2147485591" r:id="rId9"/>
    <p:sldLayoutId id="2147485592" r:id="rId10"/>
    <p:sldLayoutId id="2147485593" r:id="rId11"/>
    <p:sldLayoutId id="214748559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>
            <a:extLst>
              <a:ext uri="{FF2B5EF4-FFF2-40B4-BE49-F238E27FC236}">
                <a16:creationId xmlns:a16="http://schemas.microsoft.com/office/drawing/2014/main" id="{3EB3CCA9-DE02-4298-9823-5ABE043EE3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1027">
            <a:extLst>
              <a:ext uri="{FF2B5EF4-FFF2-40B4-BE49-F238E27FC236}">
                <a16:creationId xmlns:a16="http://schemas.microsoft.com/office/drawing/2014/main" id="{7843735E-8BE8-4A0B-BA5D-12E78F979E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E151CC-0722-8047-AC30-EFEB1C30778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C1391C51-FF32-6F4E-84BB-E2AE1EDBB8E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C231C648-D07C-42D2-B69E-8CA0556C8B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078" name="Line 1032">
            <a:extLst>
              <a:ext uri="{FF2B5EF4-FFF2-40B4-BE49-F238E27FC236}">
                <a16:creationId xmlns:a16="http://schemas.microsoft.com/office/drawing/2014/main" id="{2FF49D95-C895-408B-90A6-421648BD6D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9" name="Line 1033">
            <a:extLst>
              <a:ext uri="{FF2B5EF4-FFF2-40B4-BE49-F238E27FC236}">
                <a16:creationId xmlns:a16="http://schemas.microsoft.com/office/drawing/2014/main" id="{2A7EEB6C-C570-4EC8-ABCA-79B198B6759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080" name="Picture 7" descr="safari.png">
            <a:extLst>
              <a:ext uri="{FF2B5EF4-FFF2-40B4-BE49-F238E27FC236}">
                <a16:creationId xmlns:a16="http://schemas.microsoft.com/office/drawing/2014/main" id="{437A3DA1-3F62-41BE-8C6C-21BC99EDB3F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4" r:id="rId1"/>
    <p:sldLayoutId id="2147485305" r:id="rId2"/>
    <p:sldLayoutId id="2147485306" r:id="rId3"/>
    <p:sldLayoutId id="2147485307" r:id="rId4"/>
    <p:sldLayoutId id="2147485308" r:id="rId5"/>
    <p:sldLayoutId id="2147485309" r:id="rId6"/>
    <p:sldLayoutId id="2147485310" r:id="rId7"/>
    <p:sldLayoutId id="2147485311" r:id="rId8"/>
    <p:sldLayoutId id="2147485312" r:id="rId9"/>
    <p:sldLayoutId id="2147485313" r:id="rId10"/>
    <p:sldLayoutId id="2147485314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AF2CEC-AA56-0D48-A242-620685F7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564BA31B-F592-40D0-9695-2DC717A171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6D783-1CAB-2848-BBBF-4603BEC920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D4C21CA-49F7-4586-828F-D30C67F38387}" type="datetime1">
              <a:rPr lang="en-US" altLang="en-US"/>
              <a:pPr>
                <a:defRPr/>
              </a:pPr>
              <a:t>3/23/20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10F0C-FBDB-4547-9CEF-3417F15B4B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3930EBA-A110-5943-A601-3E892D3E69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963F65D-9E5F-4F18-AE71-B5B875BABC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5" r:id="rId1"/>
    <p:sldLayoutId id="2147485316" r:id="rId2"/>
    <p:sldLayoutId id="2147485317" r:id="rId3"/>
    <p:sldLayoutId id="2147485318" r:id="rId4"/>
    <p:sldLayoutId id="2147485319" r:id="rId5"/>
    <p:sldLayoutId id="2147485320" r:id="rId6"/>
    <p:sldLayoutId id="2147485321" r:id="rId7"/>
    <p:sldLayoutId id="2147485322" r:id="rId8"/>
    <p:sldLayoutId id="2147485323" r:id="rId9"/>
    <p:sldLayoutId id="2147485324" r:id="rId10"/>
    <p:sldLayoutId id="2147485325" r:id="rId11"/>
    <p:sldLayoutId id="2147485326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>
            <a:extLst>
              <a:ext uri="{FF2B5EF4-FFF2-40B4-BE49-F238E27FC236}">
                <a16:creationId xmlns:a16="http://schemas.microsoft.com/office/drawing/2014/main" id="{54BA50E1-14E1-4ADE-AAC9-7F3698295C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>
            <a:extLst>
              <a:ext uri="{FF2B5EF4-FFF2-40B4-BE49-F238E27FC236}">
                <a16:creationId xmlns:a16="http://schemas.microsoft.com/office/drawing/2014/main" id="{CB0994A3-5B18-4DB8-9AFB-DA100C5E9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A5DE035-3F58-8243-BB65-70E157F4F7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2C86960-30F1-004A-BE4E-C032E351B4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D7AACF20-2BB0-43F0-8EB3-81A9602232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126" name="Line 1032">
            <a:extLst>
              <a:ext uri="{FF2B5EF4-FFF2-40B4-BE49-F238E27FC236}">
                <a16:creationId xmlns:a16="http://schemas.microsoft.com/office/drawing/2014/main" id="{4CC4B3CC-D27E-4F3F-83CE-E8AC24C8B5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7" name="Line 1033">
            <a:extLst>
              <a:ext uri="{FF2B5EF4-FFF2-40B4-BE49-F238E27FC236}">
                <a16:creationId xmlns:a16="http://schemas.microsoft.com/office/drawing/2014/main" id="{10317469-0D48-4B25-B493-B9177B81D58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128" name="Picture 7" descr="safari.png">
            <a:extLst>
              <a:ext uri="{FF2B5EF4-FFF2-40B4-BE49-F238E27FC236}">
                <a16:creationId xmlns:a16="http://schemas.microsoft.com/office/drawing/2014/main" id="{E5640C5E-13C3-499F-92F4-4F4EF2CDC2F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7" r:id="rId1"/>
    <p:sldLayoutId id="2147485328" r:id="rId2"/>
    <p:sldLayoutId id="2147485329" r:id="rId3"/>
    <p:sldLayoutId id="2147485330" r:id="rId4"/>
    <p:sldLayoutId id="2147485331" r:id="rId5"/>
    <p:sldLayoutId id="2147485332" r:id="rId6"/>
    <p:sldLayoutId id="2147485333" r:id="rId7"/>
    <p:sldLayoutId id="2147485334" r:id="rId8"/>
    <p:sldLayoutId id="2147485335" r:id="rId9"/>
    <p:sldLayoutId id="2147485336" r:id="rId10"/>
    <p:sldLayoutId id="214748533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>
            <a:extLst>
              <a:ext uri="{FF2B5EF4-FFF2-40B4-BE49-F238E27FC236}">
                <a16:creationId xmlns:a16="http://schemas.microsoft.com/office/drawing/2014/main" id="{96444F7C-8637-4AFF-93A3-9424EB8399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147" name="Rectangle 1027">
            <a:extLst>
              <a:ext uri="{FF2B5EF4-FFF2-40B4-BE49-F238E27FC236}">
                <a16:creationId xmlns:a16="http://schemas.microsoft.com/office/drawing/2014/main" id="{67980B73-EE9A-4A9F-A849-418ED9E55E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6E53ED3-032D-470A-BD44-ACED28E193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966DFEA-5D22-44B2-B53B-A1C2D1661E9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F302963B-25EB-4E7C-B605-0E5AF7B707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150" name="Line 1032">
            <a:extLst>
              <a:ext uri="{FF2B5EF4-FFF2-40B4-BE49-F238E27FC236}">
                <a16:creationId xmlns:a16="http://schemas.microsoft.com/office/drawing/2014/main" id="{AC040637-2FFA-4304-8DA4-B9D72CA8F86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" name="Line 1033">
            <a:extLst>
              <a:ext uri="{FF2B5EF4-FFF2-40B4-BE49-F238E27FC236}">
                <a16:creationId xmlns:a16="http://schemas.microsoft.com/office/drawing/2014/main" id="{81FC570F-A149-4E1A-AA82-D217FBF1CBC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152" name="Picture 7" descr="safari.png">
            <a:extLst>
              <a:ext uri="{FF2B5EF4-FFF2-40B4-BE49-F238E27FC236}">
                <a16:creationId xmlns:a16="http://schemas.microsoft.com/office/drawing/2014/main" id="{6E2B3123-9827-4451-9178-8156A69DE5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281" r:id="rId2"/>
    <p:sldLayoutId id="2147485282" r:id="rId3"/>
    <p:sldLayoutId id="2147485283" r:id="rId4"/>
    <p:sldLayoutId id="2147485284" r:id="rId5"/>
    <p:sldLayoutId id="2147485285" r:id="rId6"/>
    <p:sldLayoutId id="2147485286" r:id="rId7"/>
    <p:sldLayoutId id="2147485287" r:id="rId8"/>
    <p:sldLayoutId id="2147485288" r:id="rId9"/>
    <p:sldLayoutId id="2147485289" r:id="rId10"/>
    <p:sldLayoutId id="214748529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>
            <a:extLst>
              <a:ext uri="{FF2B5EF4-FFF2-40B4-BE49-F238E27FC236}">
                <a16:creationId xmlns:a16="http://schemas.microsoft.com/office/drawing/2014/main" id="{7029A965-6F92-4DE5-A16C-05444315EC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171" name="Rectangle 1027">
            <a:extLst>
              <a:ext uri="{FF2B5EF4-FFF2-40B4-BE49-F238E27FC236}">
                <a16:creationId xmlns:a16="http://schemas.microsoft.com/office/drawing/2014/main" id="{105198BF-99FE-4964-ACB3-C00D597694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005010D-8881-E842-9FB3-66D00624A68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CB5A692-781F-D848-941D-83CEF49989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FE54C3F5-0C1E-4BDC-A0AC-E439EB1AD0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174" name="Line 1032">
            <a:extLst>
              <a:ext uri="{FF2B5EF4-FFF2-40B4-BE49-F238E27FC236}">
                <a16:creationId xmlns:a16="http://schemas.microsoft.com/office/drawing/2014/main" id="{E2BFC794-71A9-48BD-BA5A-18DA6BD5BBC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5" name="Line 1033">
            <a:extLst>
              <a:ext uri="{FF2B5EF4-FFF2-40B4-BE49-F238E27FC236}">
                <a16:creationId xmlns:a16="http://schemas.microsoft.com/office/drawing/2014/main" id="{D2AC6302-A9F5-4B7F-906E-5FD18FEDC22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176" name="Picture 7" descr="safari.png">
            <a:extLst>
              <a:ext uri="{FF2B5EF4-FFF2-40B4-BE49-F238E27FC236}">
                <a16:creationId xmlns:a16="http://schemas.microsoft.com/office/drawing/2014/main" id="{3935C3FA-A79C-4534-AEE8-B07400F5633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9" r:id="rId1"/>
    <p:sldLayoutId id="2147485291" r:id="rId2"/>
    <p:sldLayoutId id="2147485292" r:id="rId3"/>
    <p:sldLayoutId id="2147485293" r:id="rId4"/>
    <p:sldLayoutId id="2147485294" r:id="rId5"/>
    <p:sldLayoutId id="2147485295" r:id="rId6"/>
    <p:sldLayoutId id="2147485296" r:id="rId7"/>
    <p:sldLayoutId id="2147485297" r:id="rId8"/>
    <p:sldLayoutId id="2147485298" r:id="rId9"/>
    <p:sldLayoutId id="2147485299" r:id="rId10"/>
    <p:sldLayoutId id="2147485300" r:id="rId11"/>
    <p:sldLayoutId id="214748530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26">
            <a:extLst>
              <a:ext uri="{FF2B5EF4-FFF2-40B4-BE49-F238E27FC236}">
                <a16:creationId xmlns:a16="http://schemas.microsoft.com/office/drawing/2014/main" id="{EA7F96CD-2456-4B5B-B0C5-B6433E8302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195" name="Rectangle 1027">
            <a:extLst>
              <a:ext uri="{FF2B5EF4-FFF2-40B4-BE49-F238E27FC236}">
                <a16:creationId xmlns:a16="http://schemas.microsoft.com/office/drawing/2014/main" id="{87FFF0CD-53E2-464E-B018-B5E90D10F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20F2A39-3FF8-496B-8D97-BF5A25536A4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E071B09-EF95-467A-8D0F-FA93AF6FCA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C851046-22F8-440A-A742-9129E284AD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198" name="Line 1032">
            <a:extLst>
              <a:ext uri="{FF2B5EF4-FFF2-40B4-BE49-F238E27FC236}">
                <a16:creationId xmlns:a16="http://schemas.microsoft.com/office/drawing/2014/main" id="{5243BCDF-D41C-4800-9DD8-3681926CD3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9" name="Line 1033">
            <a:extLst>
              <a:ext uri="{FF2B5EF4-FFF2-40B4-BE49-F238E27FC236}">
                <a16:creationId xmlns:a16="http://schemas.microsoft.com/office/drawing/2014/main" id="{F0999D6A-4004-4EAD-A74C-472128F0A30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200" name="Picture 7" descr="safari.png">
            <a:extLst>
              <a:ext uri="{FF2B5EF4-FFF2-40B4-BE49-F238E27FC236}">
                <a16:creationId xmlns:a16="http://schemas.microsoft.com/office/drawing/2014/main" id="{02708E13-B542-42BC-B140-B5A5293BC1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0" r:id="rId1"/>
    <p:sldLayoutId id="2147485341" r:id="rId2"/>
    <p:sldLayoutId id="2147485342" r:id="rId3"/>
    <p:sldLayoutId id="2147485343" r:id="rId4"/>
    <p:sldLayoutId id="2147485344" r:id="rId5"/>
    <p:sldLayoutId id="2147485345" r:id="rId6"/>
    <p:sldLayoutId id="2147485346" r:id="rId7"/>
    <p:sldLayoutId id="2147485347" r:id="rId8"/>
    <p:sldLayoutId id="2147485348" r:id="rId9"/>
    <p:sldLayoutId id="2147485349" r:id="rId10"/>
    <p:sldLayoutId id="2147485350" r:id="rId11"/>
    <p:sldLayoutId id="214748535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>
            <a:extLst>
              <a:ext uri="{FF2B5EF4-FFF2-40B4-BE49-F238E27FC236}">
                <a16:creationId xmlns:a16="http://schemas.microsoft.com/office/drawing/2014/main" id="{5237522D-A013-4C83-8858-E3061A8068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219" name="Rectangle 1027">
            <a:extLst>
              <a:ext uri="{FF2B5EF4-FFF2-40B4-BE49-F238E27FC236}">
                <a16:creationId xmlns:a16="http://schemas.microsoft.com/office/drawing/2014/main" id="{2E1EA031-DE89-40FD-8D41-F24848FAF8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03CED0AF-882B-49C0-9CD0-A38ECCA8EB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222" name="Line 1032">
            <a:extLst>
              <a:ext uri="{FF2B5EF4-FFF2-40B4-BE49-F238E27FC236}">
                <a16:creationId xmlns:a16="http://schemas.microsoft.com/office/drawing/2014/main" id="{07879019-893F-4294-A9E1-515B7A9EDC0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3" name="Line 1033">
            <a:extLst>
              <a:ext uri="{FF2B5EF4-FFF2-40B4-BE49-F238E27FC236}">
                <a16:creationId xmlns:a16="http://schemas.microsoft.com/office/drawing/2014/main" id="{A64C619D-1877-4E76-ACF2-89217F88DE6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2" r:id="rId1"/>
    <p:sldLayoutId id="2147485353" r:id="rId2"/>
    <p:sldLayoutId id="2147485354" r:id="rId3"/>
    <p:sldLayoutId id="2147485355" r:id="rId4"/>
    <p:sldLayoutId id="2147485356" r:id="rId5"/>
    <p:sldLayoutId id="2147485357" r:id="rId6"/>
    <p:sldLayoutId id="2147485358" r:id="rId7"/>
    <p:sldLayoutId id="2147485359" r:id="rId8"/>
    <p:sldLayoutId id="2147485360" r:id="rId9"/>
    <p:sldLayoutId id="2147485361" r:id="rId10"/>
    <p:sldLayoutId id="214748536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11.xml"/><Relationship Id="rId6" Type="http://schemas.openxmlformats.org/officeDocument/2006/relationships/image" Target="../media/image3.tiff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2" Type="http://schemas.openxmlformats.org/officeDocument/2006/relationships/image" Target="../media/image10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emf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tiff"/><Relationship Id="rId1" Type="http://schemas.openxmlformats.org/officeDocument/2006/relationships/slideLayout" Target="../slideLayouts/slideLayout15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image" Target="../media/image97.emf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tiff"/><Relationship Id="rId2" Type="http://schemas.openxmlformats.org/officeDocument/2006/relationships/image" Target="../media/image103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png"/><Relationship Id="rId3" Type="http://schemas.openxmlformats.org/officeDocument/2006/relationships/image" Target="../media/image163.png"/><Relationship Id="rId7" Type="http://schemas.openxmlformats.org/officeDocument/2006/relationships/image" Target="../media/image167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6.png"/><Relationship Id="rId5" Type="http://schemas.openxmlformats.org/officeDocument/2006/relationships/image" Target="../media/image165.png"/><Relationship Id="rId4" Type="http://schemas.openxmlformats.org/officeDocument/2006/relationships/image" Target="../media/image136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7" Type="http://schemas.openxmlformats.org/officeDocument/2006/relationships/image" Target="../media/image175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4.png"/><Relationship Id="rId5" Type="http://schemas.openxmlformats.org/officeDocument/2006/relationships/image" Target="../media/image173.png"/><Relationship Id="rId4" Type="http://schemas.openxmlformats.org/officeDocument/2006/relationships/image" Target="../media/image172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6.xml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png"/><Relationship Id="rId3" Type="http://schemas.openxmlformats.org/officeDocument/2006/relationships/image" Target="../media/image178.png"/><Relationship Id="rId7" Type="http://schemas.openxmlformats.org/officeDocument/2006/relationships/image" Target="../media/image182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1.png"/><Relationship Id="rId5" Type="http://schemas.openxmlformats.org/officeDocument/2006/relationships/image" Target="../media/image180.png"/><Relationship Id="rId4" Type="http://schemas.openxmlformats.org/officeDocument/2006/relationships/image" Target="../media/image179.png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png"/><Relationship Id="rId3" Type="http://schemas.openxmlformats.org/officeDocument/2006/relationships/image" Target="../media/image185.png"/><Relationship Id="rId7" Type="http://schemas.openxmlformats.org/officeDocument/2006/relationships/image" Target="../media/image187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6.png"/><Relationship Id="rId5" Type="http://schemas.openxmlformats.org/officeDocument/2006/relationships/image" Target="../media/image63.png"/><Relationship Id="rId4" Type="http://schemas.openxmlformats.org/officeDocument/2006/relationships/image" Target="../media/image93.png"/><Relationship Id="rId9" Type="http://schemas.openxmlformats.org/officeDocument/2006/relationships/image" Target="../media/image189.png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8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7" Type="http://schemas.openxmlformats.org/officeDocument/2006/relationships/image" Target="../media/image196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5.png"/><Relationship Id="rId5" Type="http://schemas.openxmlformats.org/officeDocument/2006/relationships/image" Target="../media/image194.png"/><Relationship Id="rId4" Type="http://schemas.openxmlformats.org/officeDocument/2006/relationships/image" Target="../media/image193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7" Type="http://schemas.openxmlformats.org/officeDocument/2006/relationships/image" Target="../media/image199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8.png"/><Relationship Id="rId5" Type="http://schemas.openxmlformats.org/officeDocument/2006/relationships/image" Target="../media/image197.png"/><Relationship Id="rId4" Type="http://schemas.openxmlformats.org/officeDocument/2006/relationships/image" Target="../media/image193.pn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png"/><Relationship Id="rId3" Type="http://schemas.openxmlformats.org/officeDocument/2006/relationships/image" Target="../media/image200.png"/><Relationship Id="rId7" Type="http://schemas.openxmlformats.org/officeDocument/2006/relationships/image" Target="../media/image203.png"/><Relationship Id="rId2" Type="http://schemas.openxmlformats.org/officeDocument/2006/relationships/image" Target="../media/image177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2.png"/><Relationship Id="rId5" Type="http://schemas.openxmlformats.org/officeDocument/2006/relationships/image" Target="../media/image201.png"/><Relationship Id="rId4" Type="http://schemas.openxmlformats.org/officeDocument/2006/relationships/image" Target="../media/image1700.png"/><Relationship Id="rId9" Type="http://schemas.openxmlformats.org/officeDocument/2006/relationships/image" Target="../media/image205.png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emf"/><Relationship Id="rId4" Type="http://schemas.openxmlformats.org/officeDocument/2006/relationships/image" Target="../media/image2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9.png"/><Relationship Id="rId5" Type="http://schemas.openxmlformats.org/officeDocument/2006/relationships/image" Target="../media/image30.emf"/><Relationship Id="rId4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90.png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tags" Target="../tags/tag6.xml"/><Relationship Id="rId7" Type="http://schemas.openxmlformats.org/officeDocument/2006/relationships/image" Target="../media/image300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5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image" Target="../media/image38.em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2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image" Target="../media/image36.emf"/><Relationship Id="rId7" Type="http://schemas.openxmlformats.org/officeDocument/2006/relationships/image" Target="../media/image32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1.emf"/><Relationship Id="rId5" Type="http://schemas.openxmlformats.org/officeDocument/2006/relationships/image" Target="../media/image37.emf"/><Relationship Id="rId10" Type="http://schemas.openxmlformats.org/officeDocument/2006/relationships/image" Target="../media/image41.emf"/><Relationship Id="rId4" Type="http://schemas.openxmlformats.org/officeDocument/2006/relationships/image" Target="../media/image39.emf"/><Relationship Id="rId9" Type="http://schemas.openxmlformats.org/officeDocument/2006/relationships/image" Target="../media/image40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0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0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65.xml"/><Relationship Id="rId4" Type="http://schemas.openxmlformats.org/officeDocument/2006/relationships/image" Target="../media/image4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65.xml"/><Relationship Id="rId4" Type="http://schemas.openxmlformats.org/officeDocument/2006/relationships/image" Target="../media/image4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moodle-app2.let.ethz.ch/mod/assign/view.php?id=421558" TargetMode="External"/><Relationship Id="rId2" Type="http://schemas.openxmlformats.org/officeDocument/2006/relationships/hyperlink" Target="https://www.youtube.com/watch?v=kgiZlSOcGFM" TargetMode="Externa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1.wmf"/><Relationship Id="rId4" Type="http://schemas.openxmlformats.org/officeDocument/2006/relationships/oleObject" Target="../embeddings/oleObject4.bin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1.wmf"/><Relationship Id="rId4" Type="http://schemas.openxmlformats.org/officeDocument/2006/relationships/oleObject" Target="../embeddings/oleObject5.bin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52.wmf"/><Relationship Id="rId4" Type="http://schemas.openxmlformats.org/officeDocument/2006/relationships/oleObject" Target="../embeddings/oleObject6.bin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9" Type="http://schemas.openxmlformats.org/officeDocument/2006/relationships/image" Target="../media/image28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0.png"/><Relationship Id="rId13" Type="http://schemas.openxmlformats.org/officeDocument/2006/relationships/image" Target="../media/image530.png"/><Relationship Id="rId18" Type="http://schemas.openxmlformats.org/officeDocument/2006/relationships/image" Target="../media/image580.png"/><Relationship Id="rId3" Type="http://schemas.openxmlformats.org/officeDocument/2006/relationships/image" Target="../media/image57.png"/><Relationship Id="rId7" Type="http://schemas.openxmlformats.org/officeDocument/2006/relationships/image" Target="../media/image470.png"/><Relationship Id="rId12" Type="http://schemas.openxmlformats.org/officeDocument/2006/relationships/image" Target="../media/image52.png"/><Relationship Id="rId17" Type="http://schemas.openxmlformats.org/officeDocument/2006/relationships/image" Target="../media/image570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56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11" Type="http://schemas.openxmlformats.org/officeDocument/2006/relationships/image" Target="../media/image51.png"/><Relationship Id="rId5" Type="http://schemas.openxmlformats.org/officeDocument/2006/relationships/image" Target="../media/image59.png"/><Relationship Id="rId15" Type="http://schemas.openxmlformats.org/officeDocument/2006/relationships/image" Target="../media/image550.png"/><Relationship Id="rId10" Type="http://schemas.openxmlformats.org/officeDocument/2006/relationships/image" Target="../media/image500.png"/><Relationship Id="rId19" Type="http://schemas.openxmlformats.org/officeDocument/2006/relationships/image" Target="../media/image590.png"/><Relationship Id="rId4" Type="http://schemas.openxmlformats.org/officeDocument/2006/relationships/image" Target="../media/image58.png"/><Relationship Id="rId9" Type="http://schemas.openxmlformats.org/officeDocument/2006/relationships/image" Target="../media/image490.png"/><Relationship Id="rId14" Type="http://schemas.openxmlformats.org/officeDocument/2006/relationships/image" Target="../media/image540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0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68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18" Type="http://schemas.openxmlformats.org/officeDocument/2006/relationships/image" Target="../media/image63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17" Type="http://schemas.openxmlformats.org/officeDocument/2006/relationships/image" Target="../media/image62.png"/><Relationship Id="rId2" Type="http://schemas.openxmlformats.org/officeDocument/2006/relationships/image" Target="../media/image69.png"/><Relationship Id="rId16" Type="http://schemas.openxmlformats.org/officeDocument/2006/relationships/image" Target="../media/image8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5" Type="http://schemas.openxmlformats.org/officeDocument/2006/relationships/image" Target="../media/image72.png"/><Relationship Id="rId15" Type="http://schemas.openxmlformats.org/officeDocument/2006/relationships/image" Target="../media/image82.png"/><Relationship Id="rId10" Type="http://schemas.openxmlformats.org/officeDocument/2006/relationships/image" Target="../media/image77.png"/><Relationship Id="rId19" Type="http://schemas.openxmlformats.org/officeDocument/2006/relationships/image" Target="../media/image64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5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7.png"/><Relationship Id="rId7" Type="http://schemas.openxmlformats.org/officeDocument/2006/relationships/image" Target="../media/image68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9" Type="http://schemas.openxmlformats.org/officeDocument/2006/relationships/image" Target="../media/image89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0.png"/><Relationship Id="rId7" Type="http://schemas.openxmlformats.org/officeDocument/2006/relationships/image" Target="../media/image95.png"/><Relationship Id="rId12" Type="http://schemas.openxmlformats.org/officeDocument/2006/relationships/image" Target="../media/image100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0" Type="http://schemas.openxmlformats.org/officeDocument/2006/relationships/image" Target="../media/image98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102.png"/><Relationship Id="rId7" Type="http://schemas.openxmlformats.org/officeDocument/2006/relationships/image" Target="../media/image103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5.png"/><Relationship Id="rId11" Type="http://schemas.openxmlformats.org/officeDocument/2006/relationships/image" Target="../media/image107.png"/><Relationship Id="rId5" Type="http://schemas.openxmlformats.org/officeDocument/2006/relationships/image" Target="../media/image94.png"/><Relationship Id="rId10" Type="http://schemas.openxmlformats.org/officeDocument/2006/relationships/image" Target="../media/image106.png"/><Relationship Id="rId4" Type="http://schemas.openxmlformats.org/officeDocument/2006/relationships/image" Target="../media/image93.png"/><Relationship Id="rId9" Type="http://schemas.openxmlformats.org/officeDocument/2006/relationships/image" Target="../media/image105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13" Type="http://schemas.openxmlformats.org/officeDocument/2006/relationships/image" Target="../media/image118.png"/><Relationship Id="rId18" Type="http://schemas.openxmlformats.org/officeDocument/2006/relationships/image" Target="../media/image96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12" Type="http://schemas.openxmlformats.org/officeDocument/2006/relationships/image" Target="../media/image93.png"/><Relationship Id="rId17" Type="http://schemas.openxmlformats.org/officeDocument/2006/relationships/image" Target="../media/image95.png"/><Relationship Id="rId2" Type="http://schemas.openxmlformats.org/officeDocument/2006/relationships/image" Target="../media/image108.png"/><Relationship Id="rId16" Type="http://schemas.openxmlformats.org/officeDocument/2006/relationships/image" Target="../media/image9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2.png"/><Relationship Id="rId11" Type="http://schemas.openxmlformats.org/officeDocument/2006/relationships/image" Target="../media/image117.png"/><Relationship Id="rId5" Type="http://schemas.openxmlformats.org/officeDocument/2006/relationships/image" Target="../media/image111.png"/><Relationship Id="rId15" Type="http://schemas.openxmlformats.org/officeDocument/2006/relationships/image" Target="../media/image119.png"/><Relationship Id="rId10" Type="http://schemas.openxmlformats.org/officeDocument/2006/relationships/image" Target="../media/image116.png"/><Relationship Id="rId4" Type="http://schemas.openxmlformats.org/officeDocument/2006/relationships/image" Target="../media/image110.png"/><Relationship Id="rId9" Type="http://schemas.openxmlformats.org/officeDocument/2006/relationships/image" Target="../media/image115.png"/><Relationship Id="rId14" Type="http://schemas.openxmlformats.org/officeDocument/2006/relationships/image" Target="../media/image64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31.png"/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12" Type="http://schemas.openxmlformats.org/officeDocument/2006/relationships/image" Target="../media/image130.png"/><Relationship Id="rId2" Type="http://schemas.openxmlformats.org/officeDocument/2006/relationships/image" Target="../media/image120.png"/><Relationship Id="rId16" Type="http://schemas.openxmlformats.org/officeDocument/2006/relationships/image" Target="../media/image13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4.png"/><Relationship Id="rId11" Type="http://schemas.openxmlformats.org/officeDocument/2006/relationships/image" Target="../media/image129.png"/><Relationship Id="rId5" Type="http://schemas.openxmlformats.org/officeDocument/2006/relationships/image" Target="../media/image123.png"/><Relationship Id="rId15" Type="http://schemas.openxmlformats.org/officeDocument/2006/relationships/image" Target="../media/image133.png"/><Relationship Id="rId10" Type="http://schemas.openxmlformats.org/officeDocument/2006/relationships/image" Target="../media/image128.png"/><Relationship Id="rId4" Type="http://schemas.openxmlformats.org/officeDocument/2006/relationships/image" Target="../media/image122.png"/><Relationship Id="rId9" Type="http://schemas.openxmlformats.org/officeDocument/2006/relationships/image" Target="../media/image127.png"/><Relationship Id="rId14" Type="http://schemas.openxmlformats.org/officeDocument/2006/relationships/image" Target="../media/image1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1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notesSlide" Target="../notesSlides/notesSlide1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94.emf"/><Relationship Id="rId5" Type="http://schemas.openxmlformats.org/officeDocument/2006/relationships/image" Target="../media/image93.emf"/><Relationship Id="rId4" Type="http://schemas.openxmlformats.org/officeDocument/2006/relationships/notesSlide" Target="../notesSlides/notesSlide1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emf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7" Type="http://schemas.openxmlformats.org/officeDocument/2006/relationships/image" Target="../media/image98.emf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emf"/><Relationship Id="rId5" Type="http://schemas.openxmlformats.org/officeDocument/2006/relationships/image" Target="../media/image144.png"/><Relationship Id="rId4" Type="http://schemas.openxmlformats.org/officeDocument/2006/relationships/image" Target="../media/image146.pn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149.png"/><Relationship Id="rId7" Type="http://schemas.openxmlformats.org/officeDocument/2006/relationships/image" Target="../media/image153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10" Type="http://schemas.openxmlformats.org/officeDocument/2006/relationships/image" Target="../media/image99.emf"/><Relationship Id="rId4" Type="http://schemas.openxmlformats.org/officeDocument/2006/relationships/image" Target="../media/image150.png"/><Relationship Id="rId9" Type="http://schemas.openxmlformats.org/officeDocument/2006/relationships/image" Target="../media/image155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64135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4: Combinational Logic 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28 February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424461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is A Computer?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key components</a:t>
            </a:r>
          </a:p>
          <a:p>
            <a:r>
              <a:rPr lang="en-US" dirty="0">
                <a:solidFill>
                  <a:srgbClr val="0000FF"/>
                </a:solidFill>
              </a:rPr>
              <a:t>Computation </a:t>
            </a:r>
          </a:p>
          <a:p>
            <a:r>
              <a:rPr lang="en-US" dirty="0">
                <a:solidFill>
                  <a:srgbClr val="0000FF"/>
                </a:solidFill>
              </a:rPr>
              <a:t>Communication</a:t>
            </a:r>
          </a:p>
          <a:p>
            <a:r>
              <a:rPr lang="en-US" dirty="0">
                <a:solidFill>
                  <a:srgbClr val="0000FF"/>
                </a:solidFill>
              </a:rPr>
              <a:t>Storage/memory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29000"/>
            <a:ext cx="72263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6" descr="barcelona-die-photo-colo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861048"/>
            <a:ext cx="1312168" cy="127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dim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491880" y="5733256"/>
            <a:ext cx="2304256" cy="549297"/>
          </a:xfrm>
          <a:prstGeom prst="rect">
            <a:avLst/>
          </a:prstGeom>
        </p:spPr>
      </p:pic>
      <p:pic>
        <p:nvPicPr>
          <p:cNvPr id="8" name="Picture 23" descr="http://i.ehow.com/images/a04/ac/qb/format-hard-drive-xp-800X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3856">
            <a:off x="6233024" y="4297936"/>
            <a:ext cx="21240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798168" y="2852936"/>
            <a:ext cx="8334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Burks, Goldstein, von Neumann, “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Preliminary discussion of the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logical design of an electronic computing instrument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,” 1946.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8063" y="152400"/>
            <a:ext cx="3255263" cy="25548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3846" y="6630115"/>
            <a:ext cx="5666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Image source: https://lbsitbytes2010.wordpress.com/2013/03/29/john-von-neumann-roll-no-15/</a:t>
            </a:r>
          </a:p>
        </p:txBody>
      </p:sp>
    </p:spTree>
    <p:extLst>
      <p:ext uri="{BB962C8B-B14F-4D97-AF65-F5344CB8AC3E}">
        <p14:creationId xmlns:p14="http://schemas.microsoft.com/office/powerpoint/2010/main" val="439209265"/>
      </p:ext>
    </p:extLst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9CCD92-450C-4693-8C09-27E1F09367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914400"/>
            <a:ext cx="8610600" cy="5193723"/>
          </a:xfrm>
        </p:spPr>
        <p:txBody>
          <a:bodyPr/>
          <a:lstStyle/>
          <a:p>
            <a:r>
              <a:rPr lang="en-US">
                <a:solidFill>
                  <a:srgbClr val="0000FF"/>
                </a:solidFill>
              </a:rPr>
              <a:t>How do we implement a logic function?</a:t>
            </a:r>
          </a:p>
          <a:p>
            <a:pPr lvl="1"/>
            <a:r>
              <a:rPr lang="en-US">
                <a:solidFill>
                  <a:srgbClr val="00B050"/>
                </a:solidFill>
              </a:rPr>
              <a:t>Connect the output </a:t>
            </a:r>
            <a:r>
              <a:rPr lang="en-US"/>
              <a:t>of an AND gate to the </a:t>
            </a:r>
            <a:r>
              <a:rPr lang="en-US">
                <a:solidFill>
                  <a:srgbClr val="00B050"/>
                </a:solidFill>
              </a:rPr>
              <a:t>input</a:t>
            </a:r>
            <a:r>
              <a:rPr lang="en-US"/>
              <a:t> of an OR gate if the corresponding </a:t>
            </a:r>
            <a:r>
              <a:rPr lang="en-US" err="1"/>
              <a:t>minterm</a:t>
            </a:r>
            <a:r>
              <a:rPr lang="en-US"/>
              <a:t> is included in the SOP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852C7A-87A3-48E6-9148-8064A828D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Programmable Logic Array (PLA)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B1C458-C88C-45E8-93C7-DD3D65C402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89FAD06-7D1A-4084-901C-8FD015CAAC5D}"/>
              </a:ext>
            </a:extLst>
          </p:cNvPr>
          <p:cNvSpPr txBox="1">
            <a:spLocks/>
          </p:cNvSpPr>
          <p:nvPr/>
        </p:nvSpPr>
        <p:spPr bwMode="auto">
          <a:xfrm>
            <a:off x="0" y="2050473"/>
            <a:ext cx="4724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This is a simple programmable logic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Programming a PLA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: we program the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connections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from AND gate outputs to OR gate inputs to implement a desired logic function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AF7D554-5CD6-478F-BF1A-067CAF5C2586}"/>
              </a:ext>
            </a:extLst>
          </p:cNvPr>
          <p:cNvSpPr txBox="1">
            <a:spLocks/>
          </p:cNvSpPr>
          <p:nvPr/>
        </p:nvSpPr>
        <p:spPr bwMode="auto">
          <a:xfrm>
            <a:off x="76200" y="5181600"/>
            <a:ext cx="8991600" cy="1522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Have you seen any other type of programmable logic?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Yes! An FPGA…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An FPGA uses more advanced structures, as we saw in Lecture 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B4A39A-1BC0-4EB0-8B80-F09D51A40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8157" y="2133600"/>
            <a:ext cx="4479643" cy="303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0034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268AF-16AA-401F-AA1E-38B113C2F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Implementing a Full Adder Using a PLA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888B2D6-CD87-41C9-916B-C17FBE249D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95800" y="2737911"/>
            <a:ext cx="4033189" cy="273616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C2B68B-A951-4F77-A788-8E4A5BF965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D7C34D-AAF8-4A4A-8B0E-9B5880B36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143000"/>
            <a:ext cx="3858524" cy="26134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3AE9DD-D73A-4C36-ADCB-024091E65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569" y="4150521"/>
            <a:ext cx="2691957" cy="211243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51C481F-DB8F-4FF0-B764-024AD3D4D1B1}"/>
              </a:ext>
            </a:extLst>
          </p:cNvPr>
          <p:cNvSpPr/>
          <p:nvPr/>
        </p:nvSpPr>
        <p:spPr>
          <a:xfrm>
            <a:off x="990600" y="3928719"/>
            <a:ext cx="2941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Truth table of a full adder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5EC3FE-3ABF-4933-82A0-083DCE210519}"/>
              </a:ext>
            </a:extLst>
          </p:cNvPr>
          <p:cNvSpPr/>
          <p:nvPr/>
        </p:nvSpPr>
        <p:spPr>
          <a:xfrm>
            <a:off x="4077697" y="1841483"/>
            <a:ext cx="29931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This input should not be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connected to any outputs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EFE9E-AA87-4A39-A243-6B15E7527569}"/>
              </a:ext>
            </a:extLst>
          </p:cNvPr>
          <p:cNvSpPr/>
          <p:nvPr/>
        </p:nvSpPr>
        <p:spPr>
          <a:xfrm>
            <a:off x="7156405" y="2074498"/>
            <a:ext cx="1898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We do not need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this output</a:t>
            </a:r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20691A40-FD40-4BA9-A104-5D65BD31AFEE}"/>
              </a:ext>
            </a:extLst>
          </p:cNvPr>
          <p:cNvSpPr/>
          <p:nvPr/>
        </p:nvSpPr>
        <p:spPr>
          <a:xfrm flipH="1" flipV="1">
            <a:off x="5791199" y="2438399"/>
            <a:ext cx="76199" cy="533399"/>
          </a:xfrm>
          <a:prstGeom prst="line">
            <a:avLst/>
          </a:prstGeom>
          <a:ln w="5715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43B782D4-5C09-4CE3-8D8C-0DEF6275DFE5}"/>
              </a:ext>
            </a:extLst>
          </p:cNvPr>
          <p:cNvSpPr/>
          <p:nvPr/>
        </p:nvSpPr>
        <p:spPr>
          <a:xfrm flipV="1">
            <a:off x="7802203" y="2701804"/>
            <a:ext cx="76200" cy="422396"/>
          </a:xfrm>
          <a:prstGeom prst="line">
            <a:avLst/>
          </a:prstGeom>
          <a:ln w="5715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26606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2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AE4EB-A2FB-4FFA-A8D3-0722E47E3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Logical (Functional) Completeness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791C99-EF56-4FF6-B95A-CD5B11C16B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rgbClr val="C00000"/>
                </a:solidFill>
              </a:rPr>
              <a:t>Any logic function </a:t>
            </a:r>
            <a:r>
              <a:rPr lang="en-US"/>
              <a:t>we wish to implement could be accomplished with a PLA</a:t>
            </a:r>
          </a:p>
          <a:p>
            <a:pPr lvl="1"/>
            <a:r>
              <a:rPr lang="en-US"/>
              <a:t>PLA consists of </a:t>
            </a:r>
            <a:r>
              <a:rPr lang="en-US">
                <a:solidFill>
                  <a:srgbClr val="0000FF"/>
                </a:solidFill>
              </a:rPr>
              <a:t>only</a:t>
            </a:r>
            <a:r>
              <a:rPr lang="en-US"/>
              <a:t> AND gates, OR gates, and inverters</a:t>
            </a:r>
          </a:p>
          <a:p>
            <a:pPr lvl="1"/>
            <a:r>
              <a:rPr lang="en-US"/>
              <a:t>We just have to program connections based on SOP of the intended logic function</a:t>
            </a:r>
          </a:p>
          <a:p>
            <a:endParaRPr lang="en-US"/>
          </a:p>
          <a:p>
            <a:r>
              <a:rPr lang="en-US"/>
              <a:t>The set of gates {AND, OR, NOT} is </a:t>
            </a:r>
            <a:r>
              <a:rPr lang="en-US">
                <a:solidFill>
                  <a:srgbClr val="00B050"/>
                </a:solidFill>
              </a:rPr>
              <a:t>logically complete </a:t>
            </a:r>
            <a:r>
              <a:rPr lang="en-US"/>
              <a:t>because we can build a circuit to carry out the specification of </a:t>
            </a:r>
            <a:r>
              <a:rPr lang="en-US">
                <a:solidFill>
                  <a:srgbClr val="C00000"/>
                </a:solidFill>
              </a:rPr>
              <a:t>any truth table </a:t>
            </a:r>
            <a:r>
              <a:rPr lang="en-US"/>
              <a:t>we wish, without using any other kind of gate</a:t>
            </a:r>
          </a:p>
          <a:p>
            <a:endParaRPr lang="en-US"/>
          </a:p>
          <a:p>
            <a:r>
              <a:rPr lang="en-US"/>
              <a:t>NAND is also logically complete. So is NOR.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Your task: </a:t>
            </a:r>
            <a:r>
              <a:rPr lang="en-US"/>
              <a:t>Prove this.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B15A81-1E69-4BD3-A14F-CEC5A5B661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4496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7ACC6-57E4-044C-B798-2376C44F1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Combinational Building Blocks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C958A-8C5D-634B-83D2-3765F62D2A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H&amp;H Chapter 2 in full</a:t>
            </a:r>
          </a:p>
          <a:p>
            <a:pPr lvl="1"/>
            <a:r>
              <a:rPr lang="en-US"/>
              <a:t>Required Reading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E.g., see Tri-state Buffer and Z values in Section 2.6</a:t>
            </a:r>
          </a:p>
          <a:p>
            <a:endParaRPr lang="en-US"/>
          </a:p>
          <a:p>
            <a:r>
              <a:rPr lang="en-US"/>
              <a:t>H&amp;H Chapter 5</a:t>
            </a:r>
          </a:p>
          <a:p>
            <a:pPr lvl="1"/>
            <a:r>
              <a:rPr lang="en-US"/>
              <a:t>Will be required reading soon.</a:t>
            </a:r>
          </a:p>
          <a:p>
            <a:endParaRPr lang="en-US"/>
          </a:p>
          <a:p>
            <a:r>
              <a:rPr lang="en-US"/>
              <a:t>You will benefit greatly by reading the “combinational” parts of Chapter 5 soon.</a:t>
            </a:r>
          </a:p>
          <a:p>
            <a:pPr lvl="1"/>
            <a:r>
              <a:rPr lang="en-US"/>
              <a:t>Sections 5.1 and 5.2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2316FB-8A26-C24E-B855-F29073D26B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737928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7F096-20B3-6C4A-B01E-2B7161D1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Tri-State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63B83-C1AF-9546-BDF4-46A484E5F8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 tri-state buffer enables gating of different signals onto a wire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>
                <a:solidFill>
                  <a:srgbClr val="0000FF"/>
                </a:solidFill>
              </a:rPr>
              <a:t>Floating signal (Z): </a:t>
            </a:r>
            <a:r>
              <a:rPr lang="en-US"/>
              <a:t>Signal that is not driven by any circuit</a:t>
            </a:r>
          </a:p>
          <a:p>
            <a:pPr lvl="1"/>
            <a:r>
              <a:rPr lang="en-US"/>
              <a:t>Open circuit, floating wire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F5DB99-1BCC-A440-9973-C0B3102B63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E201A2-F3C7-E14E-A7F8-7C4AA0438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1828800"/>
            <a:ext cx="24003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8708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60C40-87F8-F640-AA4D-FDF48DBC7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Example: Use of Tri-State Buffers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6B949-82E7-544B-A0EA-9493C31627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Imagine a wire connecting the CPU and memory</a:t>
            </a:r>
          </a:p>
          <a:p>
            <a:pPr lvl="1"/>
            <a:endParaRPr lang="en-US"/>
          </a:p>
          <a:p>
            <a:pPr lvl="1"/>
            <a:r>
              <a:rPr lang="en-US"/>
              <a:t>At any time only the CPU or the memory can place a value on the wire, both not both</a:t>
            </a:r>
          </a:p>
          <a:p>
            <a:pPr lvl="1"/>
            <a:endParaRPr lang="en-US"/>
          </a:p>
          <a:p>
            <a:pPr lvl="1"/>
            <a:r>
              <a:rPr lang="en-US"/>
              <a:t>You can have two </a:t>
            </a:r>
            <a:r>
              <a:rPr lang="en-US" err="1"/>
              <a:t>tri-state</a:t>
            </a:r>
            <a:r>
              <a:rPr lang="en-US"/>
              <a:t> buffers: one driven by CPU, the other memory; and ensure at most one is enabled at any time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06AE8B-916F-F749-906C-027E683EEF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854725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14383-A42F-44CC-969A-F0F142B96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Design with Tri-State Buffers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F51E7-C7A9-402C-B463-5CBD5EB905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BAF9CED-C1D7-49B5-BBB2-EA693ABFDC3B}"/>
              </a:ext>
            </a:extLst>
          </p:cNvPr>
          <p:cNvSpPr/>
          <p:nvPr/>
        </p:nvSpPr>
        <p:spPr>
          <a:xfrm>
            <a:off x="1905000" y="1767899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CPU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D11EAC-66AA-4D6E-AFF5-CC614614A676}"/>
              </a:ext>
            </a:extLst>
          </p:cNvPr>
          <p:cNvGrpSpPr/>
          <p:nvPr/>
        </p:nvGrpSpPr>
        <p:grpSpPr>
          <a:xfrm>
            <a:off x="4724400" y="1828541"/>
            <a:ext cx="609600" cy="754636"/>
            <a:chOff x="3810000" y="2495692"/>
            <a:chExt cx="937010" cy="933308"/>
          </a:xfrm>
        </p:grpSpPr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58BB68FE-F94E-4DA4-9924-6B59D1E094E4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15D5041-7D82-4A58-9FAD-03AAC00B7618}"/>
                </a:ext>
              </a:extLst>
            </p:cNvPr>
            <p:cNvCxnSpPr>
              <a:cxnSpLocks/>
              <a:endCxn id="7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19D8D5D-A182-432B-A9E9-F2F800A39601}"/>
              </a:ext>
            </a:extLst>
          </p:cNvPr>
          <p:cNvGrpSpPr/>
          <p:nvPr/>
        </p:nvGrpSpPr>
        <p:grpSpPr>
          <a:xfrm>
            <a:off x="4714875" y="4328157"/>
            <a:ext cx="609600" cy="754636"/>
            <a:chOff x="3810000" y="2495692"/>
            <a:chExt cx="937010" cy="933308"/>
          </a:xfrm>
        </p:grpSpPr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C783F7FA-95B4-47C7-A710-4C6D4FE2631A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ABA042C-0ADC-4D4E-94DE-8F6A163499C2}"/>
                </a:ext>
              </a:extLst>
            </p:cNvPr>
            <p:cNvCxnSpPr>
              <a:cxnSpLocks/>
              <a:endCxn id="16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3E11630-B293-47B8-B940-1F302B80AEAC}"/>
              </a:ext>
            </a:extLst>
          </p:cNvPr>
          <p:cNvSpPr/>
          <p:nvPr/>
        </p:nvSpPr>
        <p:spPr>
          <a:xfrm>
            <a:off x="1905000" y="4267200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Memory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7DDC90A-8A4A-4BBC-ACEA-9B8329D374B2}"/>
              </a:ext>
            </a:extLst>
          </p:cNvPr>
          <p:cNvCxnSpPr>
            <a:cxnSpLocks/>
          </p:cNvCxnSpPr>
          <p:nvPr/>
        </p:nvCxnSpPr>
        <p:spPr>
          <a:xfrm>
            <a:off x="5867400" y="1767838"/>
            <a:ext cx="0" cy="3493704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2A95937-5058-484A-86FD-7846721BACD6}"/>
              </a:ext>
            </a:extLst>
          </p:cNvPr>
          <p:cNvCxnSpPr>
            <a:stCxn id="7" idx="3"/>
            <a:endCxn id="5" idx="3"/>
          </p:cNvCxnSpPr>
          <p:nvPr/>
        </p:nvCxnSpPr>
        <p:spPr>
          <a:xfrm flipH="1" flipV="1">
            <a:off x="4114800" y="2301299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5A88BB6-9DEA-45A8-A7FA-93875D8D8347}"/>
              </a:ext>
            </a:extLst>
          </p:cNvPr>
          <p:cNvCxnSpPr/>
          <p:nvPr/>
        </p:nvCxnSpPr>
        <p:spPr>
          <a:xfrm flipH="1" flipV="1">
            <a:off x="4095750" y="4803884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33A92FD-2C75-4E65-A371-06475566427B}"/>
              </a:ext>
            </a:extLst>
          </p:cNvPr>
          <p:cNvCxnSpPr>
            <a:cxnSpLocks/>
          </p:cNvCxnSpPr>
          <p:nvPr/>
        </p:nvCxnSpPr>
        <p:spPr>
          <a:xfrm flipH="1">
            <a:off x="5334001" y="2301299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95B8991-3CE6-4417-8A1F-C257899392BC}"/>
              </a:ext>
            </a:extLst>
          </p:cNvPr>
          <p:cNvCxnSpPr>
            <a:cxnSpLocks/>
          </p:cNvCxnSpPr>
          <p:nvPr/>
        </p:nvCxnSpPr>
        <p:spPr>
          <a:xfrm flipH="1">
            <a:off x="5324476" y="4808570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0BC2D33A-A05C-4322-A60A-E17350DEC104}"/>
              </a:ext>
            </a:extLst>
          </p:cNvPr>
          <p:cNvSpPr txBox="1"/>
          <p:nvPr/>
        </p:nvSpPr>
        <p:spPr>
          <a:xfrm>
            <a:off x="4301495" y="396720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GateMem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C25D12-0EC8-452B-B60E-378DE6131719}"/>
              </a:ext>
            </a:extLst>
          </p:cNvPr>
          <p:cNvSpPr txBox="1"/>
          <p:nvPr/>
        </p:nvSpPr>
        <p:spPr>
          <a:xfrm>
            <a:off x="4301495" y="145746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GateCPU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C18DA2C-DD28-4E2E-BFB7-88C73B567F74}"/>
              </a:ext>
            </a:extLst>
          </p:cNvPr>
          <p:cNvSpPr txBox="1"/>
          <p:nvPr/>
        </p:nvSpPr>
        <p:spPr>
          <a:xfrm>
            <a:off x="5987419" y="4922988"/>
            <a:ext cx="1632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Shared Bus</a:t>
            </a:r>
          </a:p>
        </p:txBody>
      </p:sp>
    </p:spTree>
    <p:extLst>
      <p:ext uri="{BB962C8B-B14F-4D97-AF65-F5344CB8AC3E}">
        <p14:creationId xmlns:p14="http://schemas.microsoft.com/office/powerpoint/2010/main" val="3750787118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924800" cy="1752600"/>
          </a:xfrm>
        </p:spPr>
        <p:txBody>
          <a:bodyPr/>
          <a:lstStyle/>
          <a:p>
            <a:r>
              <a:rPr lang="en-US"/>
              <a:t>Logic Simplification:</a:t>
            </a:r>
            <a:br>
              <a:rPr lang="en-US"/>
            </a:br>
            <a:r>
              <a:rPr lang="en-US"/>
              <a:t>	</a:t>
            </a:r>
            <a:r>
              <a:rPr lang="en-US" err="1"/>
              <a:t>Karnaugh</a:t>
            </a:r>
            <a:r>
              <a:rPr lang="en-US"/>
              <a:t> Maps (K-Maps)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399674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90F9-E91F-4D7A-BA87-2792B179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Recall: Full Adder in SOP Form Logic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CF60C-7800-4557-B1B3-737DBA151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>
              <a:solidFill>
                <a:srgbClr val="C0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69031-C3E7-4A08-8C06-1535A6E95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B2F245D-584B-4933-8138-2F4510452C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164" y="3137526"/>
            <a:ext cx="3377757" cy="26506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39350B4-7EE5-47A7-975C-51F2AEE92E00}"/>
              </a:ext>
            </a:extLst>
          </p:cNvPr>
          <p:cNvGrpSpPr/>
          <p:nvPr/>
        </p:nvGrpSpPr>
        <p:grpSpPr>
          <a:xfrm>
            <a:off x="1028700" y="1828800"/>
            <a:ext cx="3144837" cy="3810000"/>
            <a:chOff x="762000" y="2209800"/>
            <a:chExt cx="3581400" cy="3810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2510123-5B35-4342-A535-96819AD98D25}"/>
                </a:ext>
              </a:extLst>
            </p:cNvPr>
            <p:cNvSpPr/>
            <p:nvPr/>
          </p:nvSpPr>
          <p:spPr bwMode="auto">
            <a:xfrm>
              <a:off x="762000" y="2275866"/>
              <a:ext cx="3581400" cy="3743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CF6CE7-373D-4B34-947B-9C0802030834}"/>
                </a:ext>
              </a:extLst>
            </p:cNvPr>
            <p:cNvSpPr/>
            <p:nvPr/>
          </p:nvSpPr>
          <p:spPr>
            <a:xfrm>
              <a:off x="1699117" y="2209800"/>
              <a:ext cx="17666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Full Adder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B0B54D5B-4BCD-4DD3-8BA9-6A4E9DFDC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028" y="2125698"/>
            <a:ext cx="4434372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54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0BB22-CE8B-A146-A9F8-D7014BC23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Goal: Simplified Full Adder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BE91E-FF42-AE4D-B16B-BC43B8F34D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84904B-D92C-0948-8E0A-968E060153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154C0B-DCE6-F94C-A561-D2CF26315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55988"/>
            <a:ext cx="3035300" cy="4876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C4EE4B-0606-4742-9C8A-9B65BC5AE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657926"/>
            <a:ext cx="3121820" cy="10090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3F9BB9A-925A-4D44-8219-7BA74FA597A8}"/>
              </a:ext>
            </a:extLst>
          </p:cNvPr>
          <p:cNvSpPr txBox="1"/>
          <p:nvPr/>
        </p:nvSpPr>
        <p:spPr>
          <a:xfrm>
            <a:off x="3623363" y="4648200"/>
            <a:ext cx="53238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How do we simplify Boolean logic?</a:t>
            </a:r>
          </a:p>
        </p:txBody>
      </p:sp>
    </p:spTree>
    <p:extLst>
      <p:ext uri="{BB962C8B-B14F-4D97-AF65-F5344CB8AC3E}">
        <p14:creationId xmlns:p14="http://schemas.microsoft.com/office/powerpoint/2010/main" val="37015709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29" name="Title 1">
            <a:extLst>
              <a:ext uri="{FF2B5EF4-FFF2-40B4-BE49-F238E27FC236}">
                <a16:creationId xmlns:a16="http://schemas.microsoft.com/office/drawing/2014/main" id="{71D596C4-B60B-B945-950C-B0422CF357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A Computer?</a:t>
            </a:r>
          </a:p>
        </p:txBody>
      </p:sp>
      <p:sp>
        <p:nvSpPr>
          <p:cNvPr id="355330" name="Content Placeholder 2">
            <a:extLst>
              <a:ext uri="{FF2B5EF4-FFF2-40B4-BE49-F238E27FC236}">
                <a16:creationId xmlns:a16="http://schemas.microsoft.com/office/drawing/2014/main" id="{445ECB9D-3645-324E-B896-855410006DF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will cover all three components</a:t>
            </a:r>
          </a:p>
        </p:txBody>
      </p:sp>
      <p:sp>
        <p:nvSpPr>
          <p:cNvPr id="355331" name="Slide Number Placeholder 3">
            <a:extLst>
              <a:ext uri="{FF2B5EF4-FFF2-40B4-BE49-F238E27FC236}">
                <a16:creationId xmlns:a16="http://schemas.microsoft.com/office/drawing/2014/main" id="{D2428C63-761A-C944-BA81-DCAF6B1A89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483672-0F6B-4B48-B864-A0CE66DBD8F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5332" name="Rectangle 3">
            <a:extLst>
              <a:ext uri="{FF2B5EF4-FFF2-40B4-BE49-F238E27FC236}">
                <a16:creationId xmlns:a16="http://schemas.microsoft.com/office/drawing/2014/main" id="{B776350E-F64D-FF44-821E-DA1D53974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2200" y="1828800"/>
            <a:ext cx="2743200" cy="3276600"/>
          </a:xfrm>
          <a:prstGeom prst="rect">
            <a:avLst/>
          </a:prstGeom>
          <a:solidFill>
            <a:srgbClr val="CCE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Memory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(program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and data)</a:t>
            </a:r>
          </a:p>
        </p:txBody>
      </p:sp>
      <p:sp>
        <p:nvSpPr>
          <p:cNvPr id="355333" name="AutoShape 4">
            <a:extLst>
              <a:ext uri="{FF2B5EF4-FFF2-40B4-BE49-F238E27FC236}">
                <a16:creationId xmlns:a16="http://schemas.microsoft.com/office/drawing/2014/main" id="{A74D13AB-6807-634E-92F3-7FB5B2C44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943100"/>
            <a:ext cx="2743200" cy="3048000"/>
          </a:xfrm>
          <a:prstGeom prst="leftRightArrow">
            <a:avLst>
              <a:gd name="adj1" fmla="val 50000"/>
              <a:gd name="adj2" fmla="val 20000"/>
            </a:avLst>
          </a:prstGeom>
          <a:solidFill>
            <a:srgbClr val="CCFF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I/O</a:t>
            </a:r>
          </a:p>
        </p:txBody>
      </p:sp>
      <p:sp>
        <p:nvSpPr>
          <p:cNvPr id="355334" name="Rectangle 5">
            <a:extLst>
              <a:ext uri="{FF2B5EF4-FFF2-40B4-BE49-F238E27FC236}">
                <a16:creationId xmlns:a16="http://schemas.microsoft.com/office/drawing/2014/main" id="{D683A428-FF20-A746-9AA4-889F864FE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828800"/>
            <a:ext cx="2743200" cy="3276600"/>
          </a:xfrm>
          <a:prstGeom prst="rect">
            <a:avLst/>
          </a:prstGeom>
          <a:solidFill>
            <a:srgbClr val="FFCC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Processing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5335" name="AutoShape 6">
            <a:extLst>
              <a:ext uri="{FF2B5EF4-FFF2-40B4-BE49-F238E27FC236}">
                <a16:creationId xmlns:a16="http://schemas.microsoft.com/office/drawing/2014/main" id="{1DD84826-7B8B-F04E-B4BE-7886EB2FE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1163" y="3124200"/>
            <a:ext cx="939800" cy="685800"/>
          </a:xfrm>
          <a:prstGeom prst="leftRightArrow">
            <a:avLst>
              <a:gd name="adj1" fmla="val 50926"/>
              <a:gd name="adj2" fmla="val 29311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5336" name="Rectangle 10">
            <a:extLst>
              <a:ext uri="{FF2B5EF4-FFF2-40B4-BE49-F238E27FC236}">
                <a16:creationId xmlns:a16="http://schemas.microsoft.com/office/drawing/2014/main" id="{808DF78F-B1F9-6B4F-9483-1C659E2A07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819400"/>
            <a:ext cx="2209800" cy="9144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control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(sequencing)</a:t>
            </a:r>
          </a:p>
        </p:txBody>
      </p:sp>
      <p:sp>
        <p:nvSpPr>
          <p:cNvPr id="355337" name="Rectangle 11">
            <a:extLst>
              <a:ext uri="{FF2B5EF4-FFF2-40B4-BE49-F238E27FC236}">
                <a16:creationId xmlns:a16="http://schemas.microsoft.com/office/drawing/2014/main" id="{9BABA94F-1FEC-9649-95DC-082697881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886200"/>
            <a:ext cx="2209800" cy="9144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datapath</a:t>
            </a:r>
          </a:p>
        </p:txBody>
      </p:sp>
    </p:spTree>
    <p:extLst>
      <p:ext uri="{BB962C8B-B14F-4D97-AF65-F5344CB8AC3E}">
        <p14:creationId xmlns:p14="http://schemas.microsoft.com/office/powerpoint/2010/main" val="4164421438"/>
      </p:ext>
    </p:extLst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130B8-B341-4CA9-BF48-F9633A1F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Quick Recap on Logic Simplification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19FC8-84B1-48C4-BD65-E2DC2B8804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original Boolean expression (i.e., logic circuit) may not be optimal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Can we reduce a given Boolean expression to an equivalent expression </a:t>
            </a:r>
            <a:r>
              <a:rPr lang="en-US">
                <a:solidFill>
                  <a:srgbClr val="00B050"/>
                </a:solidFill>
              </a:rPr>
              <a:t>with fewer terms</a:t>
            </a:r>
            <a:r>
              <a:rPr lang="en-US"/>
              <a:t>?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The </a:t>
            </a:r>
            <a:r>
              <a:rPr lang="en-US">
                <a:solidFill>
                  <a:srgbClr val="0000FF"/>
                </a:solidFill>
              </a:rPr>
              <a:t>goal</a:t>
            </a:r>
            <a:r>
              <a:rPr lang="en-US"/>
              <a:t> of logic simplification:</a:t>
            </a:r>
          </a:p>
          <a:p>
            <a:pPr lvl="1"/>
            <a:r>
              <a:rPr lang="en-US">
                <a:solidFill>
                  <a:srgbClr val="00B050"/>
                </a:solidFill>
              </a:rPr>
              <a:t>Reduce</a:t>
            </a:r>
            <a:r>
              <a:rPr lang="en-US"/>
              <a:t> the number of gates/inputs</a:t>
            </a:r>
          </a:p>
          <a:p>
            <a:pPr lvl="1"/>
            <a:r>
              <a:rPr lang="en-US">
                <a:solidFill>
                  <a:srgbClr val="00B050"/>
                </a:solidFill>
              </a:rPr>
              <a:t>Reduce</a:t>
            </a:r>
            <a:r>
              <a:rPr lang="en-US"/>
              <a:t> implementation cost</a:t>
            </a:r>
          </a:p>
          <a:p>
            <a:pPr lvl="1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B1F553-38AD-4967-8D9D-007C60E227F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78877E-C0F0-44B9-820C-1454E62C5174}"/>
              </a:ext>
            </a:extLst>
          </p:cNvPr>
          <p:cNvSpPr/>
          <p:nvPr/>
        </p:nvSpPr>
        <p:spPr>
          <a:xfrm>
            <a:off x="2476500" y="1981200"/>
            <a:ext cx="4114800" cy="609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 = ~A(A + B) + (B + AA)(A + ~B)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A8650E9-630C-490B-BA17-409CA517BEF8}"/>
              </a:ext>
            </a:extLst>
          </p:cNvPr>
          <p:cNvSpPr/>
          <p:nvPr/>
        </p:nvSpPr>
        <p:spPr>
          <a:xfrm>
            <a:off x="3371850" y="3733800"/>
            <a:ext cx="2324100" cy="609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 = A + B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C8512F-A664-42CB-AC2B-087E4838F721}"/>
              </a:ext>
            </a:extLst>
          </p:cNvPr>
          <p:cNvSpPr txBox="1"/>
          <p:nvPr/>
        </p:nvSpPr>
        <p:spPr>
          <a:xfrm>
            <a:off x="685800" y="5910997"/>
            <a:ext cx="800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 basis for what the automated design tools are doing today</a:t>
            </a:r>
          </a:p>
        </p:txBody>
      </p:sp>
    </p:spTree>
    <p:extLst>
      <p:ext uri="{BB962C8B-B14F-4D97-AF65-F5344CB8AC3E}">
        <p14:creationId xmlns:p14="http://schemas.microsoft.com/office/powerpoint/2010/main" val="29409768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7" grpId="0" animBg="1"/>
      <p:bldP spid="5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92766-6212-4340-85DB-05435CAD5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Logic Simplification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10015-293A-45C5-B7A3-8BDF72617E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r>
              <a:rPr lang="en-US"/>
              <a:t>Systematic techniques for simplifications</a:t>
            </a:r>
          </a:p>
          <a:p>
            <a:pPr lvl="1"/>
            <a:r>
              <a:rPr lang="en-US"/>
              <a:t>amenable to automation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ECFA4-7F80-4C60-93B9-794705C8E0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Key Tool:  The Uniting Theorem  —  AB'  +  AB  = A">
            <a:extLst>
              <a:ext uri="{FF2B5EF4-FFF2-40B4-BE49-F238E27FC236}">
                <a16:creationId xmlns:a16="http://schemas.microsoft.com/office/drawing/2014/main" id="{567F9E29-B912-4227-BA56-4D1D8FDB7692}"/>
              </a:ext>
            </a:extLst>
          </p:cNvPr>
          <p:cNvSpPr txBox="1"/>
          <p:nvPr/>
        </p:nvSpPr>
        <p:spPr>
          <a:xfrm>
            <a:off x="762638" y="1897031"/>
            <a:ext cx="8091488" cy="334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l" defTabSz="914400" rtl="0" eaLnBrk="0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Key Tool:  The Uniting Theorem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  —  </a:t>
            </a:r>
          </a:p>
        </p:txBody>
      </p:sp>
      <p:sp>
        <p:nvSpPr>
          <p:cNvPr id="7" name="Rectangle">
            <a:extLst>
              <a:ext uri="{FF2B5EF4-FFF2-40B4-BE49-F238E27FC236}">
                <a16:creationId xmlns:a16="http://schemas.microsoft.com/office/drawing/2014/main" id="{6D9B3538-8B28-4131-A280-7E660FF08617}"/>
              </a:ext>
            </a:extLst>
          </p:cNvPr>
          <p:cNvSpPr/>
          <p:nvPr/>
        </p:nvSpPr>
        <p:spPr>
          <a:xfrm>
            <a:off x="2732705" y="4724400"/>
            <a:ext cx="5740400" cy="5715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rgbClr val="929292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p:pic>
        <p:nvPicPr>
          <p:cNvPr id="8" name="table">
            <a:extLst>
              <a:ext uri="{FF2B5EF4-FFF2-40B4-BE49-F238E27FC236}">
                <a16:creationId xmlns:a16="http://schemas.microsoft.com/office/drawing/2014/main" id="{B88ECAA7-18E9-41C8-95CC-87D49529F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44" y="2340492"/>
            <a:ext cx="1714500" cy="2032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F =">
                <a:extLst>
                  <a:ext uri="{FF2B5EF4-FFF2-40B4-BE49-F238E27FC236}">
                    <a16:creationId xmlns:a16="http://schemas.microsoft.com/office/drawing/2014/main" id="{C8C5907D-3967-4F17-8319-E3E152F8A958}"/>
                  </a:ext>
                </a:extLst>
              </p:cNvPr>
              <p:cNvSpPr txBox="1"/>
              <p:nvPr/>
            </p:nvSpPr>
            <p:spPr>
              <a:xfrm>
                <a:off x="2127609" y="2444167"/>
                <a:ext cx="609847" cy="35907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lc="http://schemas.openxmlformats.org/drawingml/2006/lockedCanvas" val="1"/>
                </a:ext>
              </a:extLst>
            </p:spPr>
            <p:txBody>
              <a:bodyPr wrap="none" lIns="25400" tIns="25400" rIns="25400" bIns="254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1pPr>
                <a:lvl2pPr marL="0" marR="0" indent="228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2pPr>
                <a:lvl3pPr marL="0" marR="0" indent="457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3pPr>
                <a:lvl4pPr marL="0" marR="0" indent="685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4pPr>
                <a:lvl5pPr marL="0" marR="0" indent="9144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5pPr>
                <a:lvl6pPr marL="0" marR="0" indent="11430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6pPr>
                <a:lvl7pPr marL="0" marR="0" indent="1371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7pPr>
                <a:lvl8pPr marL="0" marR="0" indent="1600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8pPr>
                <a:lvl9pPr marL="0" marR="0" indent="1828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9pPr>
              </a:lstStyle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sym typeface="Helvetica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𝑭</m:t>
                    </m:r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 </m:t>
                    </m:r>
                  </m:oMath>
                </a14:m>
                <a:endParaRPr kumimoji="0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sym typeface="Helvetica"/>
                </a:endParaRPr>
              </a:p>
            </p:txBody>
          </p:sp>
        </mc:Choice>
        <mc:Fallback xmlns="">
          <p:sp>
            <p:nvSpPr>
              <p:cNvPr id="10" name="F =">
                <a:extLst>
                  <a:ext uri="{FF2B5EF4-FFF2-40B4-BE49-F238E27FC236}">
                    <a16:creationId xmlns:a16="http://schemas.microsoft.com/office/drawing/2014/main" id="{C8C5907D-3967-4F17-8319-E3E152F8A9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7609" y="2444167"/>
                <a:ext cx="609847" cy="359073"/>
              </a:xfrm>
              <a:prstGeom prst="rect">
                <a:avLst/>
              </a:prstGeom>
              <a:blipFill>
                <a:blip r:embed="rId3"/>
                <a:stretch>
                  <a:fillRect b="-169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lc="http://schemas.openxmlformats.org/drawingml/2006/lockedCanvas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">
            <a:extLst>
              <a:ext uri="{FF2B5EF4-FFF2-40B4-BE49-F238E27FC236}">
                <a16:creationId xmlns:a16="http://schemas.microsoft.com/office/drawing/2014/main" id="{27B9D8C2-2AA6-4BDC-A086-98A0F7B766D7}"/>
              </a:ext>
            </a:extLst>
          </p:cNvPr>
          <p:cNvSpPr/>
          <p:nvPr/>
        </p:nvSpPr>
        <p:spPr>
          <a:xfrm>
            <a:off x="971704" y="3529949"/>
            <a:ext cx="215900" cy="73709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A's values don't change within the ON-set rows">
            <a:extLst>
              <a:ext uri="{FF2B5EF4-FFF2-40B4-BE49-F238E27FC236}">
                <a16:creationId xmlns:a16="http://schemas.microsoft.com/office/drawing/2014/main" id="{C9AEB819-212A-480E-AEA2-05E4B051A015}"/>
              </a:ext>
            </a:extLst>
          </p:cNvPr>
          <p:cNvSpPr txBox="1"/>
          <p:nvPr/>
        </p:nvSpPr>
        <p:spPr>
          <a:xfrm>
            <a:off x="2567605" y="3328553"/>
            <a:ext cx="4635884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A's value do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es NOT</a:t>
            </a: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change within the ON-set rows</a:t>
            </a:r>
          </a:p>
        </p:txBody>
      </p:sp>
      <p:sp>
        <p:nvSpPr>
          <p:cNvPr id="13" name="B's values change within the rows where F==1 (“ON set”)">
            <a:extLst>
              <a:ext uri="{FF2B5EF4-FFF2-40B4-BE49-F238E27FC236}">
                <a16:creationId xmlns:a16="http://schemas.microsoft.com/office/drawing/2014/main" id="{04B50571-AF3E-4D44-A137-A0B7C9025A07}"/>
              </a:ext>
            </a:extLst>
          </p:cNvPr>
          <p:cNvSpPr txBox="1"/>
          <p:nvPr/>
        </p:nvSpPr>
        <p:spPr>
          <a:xfrm>
            <a:off x="2567605" y="2985653"/>
            <a:ext cx="5317161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B's value change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s</a:t>
            </a: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within the rows where F==1 (“ON set”)</a:t>
            </a:r>
          </a:p>
        </p:txBody>
      </p:sp>
      <p:sp>
        <p:nvSpPr>
          <p:cNvPr id="15" name="B's values stay the same within the ON-set rows">
            <a:extLst>
              <a:ext uri="{FF2B5EF4-FFF2-40B4-BE49-F238E27FC236}">
                <a16:creationId xmlns:a16="http://schemas.microsoft.com/office/drawing/2014/main" id="{FA681D35-58C4-43DC-B4FF-D7E2EFCB2B7F}"/>
              </a:ext>
            </a:extLst>
          </p:cNvPr>
          <p:cNvSpPr txBox="1"/>
          <p:nvPr/>
        </p:nvSpPr>
        <p:spPr>
          <a:xfrm>
            <a:off x="2961304" y="5385952"/>
            <a:ext cx="4422686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B's value stay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s</a:t>
            </a: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the same within the ON-set rows</a:t>
            </a:r>
          </a:p>
        </p:txBody>
      </p:sp>
      <p:sp>
        <p:nvSpPr>
          <p:cNvPr id="16" name="A's values change within the ON-set rows">
            <a:extLst>
              <a:ext uri="{FF2B5EF4-FFF2-40B4-BE49-F238E27FC236}">
                <a16:creationId xmlns:a16="http://schemas.microsoft.com/office/drawing/2014/main" id="{F3C1BCFA-6491-4C37-AEEA-BFF895F1D72B}"/>
              </a:ext>
            </a:extLst>
          </p:cNvPr>
          <p:cNvSpPr txBox="1"/>
          <p:nvPr/>
        </p:nvSpPr>
        <p:spPr>
          <a:xfrm>
            <a:off x="2961305" y="5779652"/>
            <a:ext cx="3813544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A's value change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s</a:t>
            </a: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within the ON-set rows</a:t>
            </a:r>
          </a:p>
        </p:txBody>
      </p:sp>
      <p:sp>
        <p:nvSpPr>
          <p:cNvPr id="17" name="➙ B is eliminated, A remains">
            <a:extLst>
              <a:ext uri="{FF2B5EF4-FFF2-40B4-BE49-F238E27FC236}">
                <a16:creationId xmlns:a16="http://schemas.microsoft.com/office/drawing/2014/main" id="{213D4AD5-483F-4030-9B68-4FCE569AD816}"/>
              </a:ext>
            </a:extLst>
          </p:cNvPr>
          <p:cNvSpPr txBox="1"/>
          <p:nvPr/>
        </p:nvSpPr>
        <p:spPr>
          <a:xfrm>
            <a:off x="3558205" y="4179453"/>
            <a:ext cx="3278590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l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 i="1">
                <a:solidFill>
                  <a:srgbClr val="C4237C"/>
                </a:solidFill>
                <a:uFill>
                  <a:solidFill>
                    <a:srgbClr val="C4237C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Zapf Dingbats"/>
                <a:ea typeface="Zapf Dingbats"/>
                <a:cs typeface="Zapf Dingbats"/>
                <a:sym typeface="Zapf Dingbats"/>
              </a:rPr>
              <a:t>➙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Arial"/>
                <a:cs typeface="Arial"/>
                <a:sym typeface="Arial"/>
              </a:rPr>
              <a:t> B is eliminated, A remains</a:t>
            </a:r>
          </a:p>
        </p:txBody>
      </p:sp>
      <p:sp>
        <p:nvSpPr>
          <p:cNvPr id="18" name="➙ A is eliminated, B remains">
            <a:extLst>
              <a:ext uri="{FF2B5EF4-FFF2-40B4-BE49-F238E27FC236}">
                <a16:creationId xmlns:a16="http://schemas.microsoft.com/office/drawing/2014/main" id="{6D1A3073-FB75-43A2-917A-72C2967A78FA}"/>
              </a:ext>
            </a:extLst>
          </p:cNvPr>
          <p:cNvSpPr txBox="1"/>
          <p:nvPr/>
        </p:nvSpPr>
        <p:spPr>
          <a:xfrm>
            <a:off x="3621705" y="6050361"/>
            <a:ext cx="3275961" cy="286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l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 i="1">
                <a:solidFill>
                  <a:srgbClr val="C4237C"/>
                </a:solidFill>
                <a:uFill>
                  <a:solidFill>
                    <a:srgbClr val="C4237C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Zapf Dingbats"/>
                <a:ea typeface="Zapf Dingbats"/>
                <a:cs typeface="Zapf Dingbats"/>
                <a:sym typeface="Zapf Dingbats"/>
              </a:rPr>
              <a:t>➙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Arial"/>
                <a:cs typeface="Arial"/>
                <a:sym typeface="Arial"/>
              </a:rPr>
              <a:t>A is eliminated, B remains</a:t>
            </a:r>
          </a:p>
        </p:txBody>
      </p:sp>
      <p:sp>
        <p:nvSpPr>
          <p:cNvPr id="19" name="Rectangle">
            <a:extLst>
              <a:ext uri="{FF2B5EF4-FFF2-40B4-BE49-F238E27FC236}">
                <a16:creationId xmlns:a16="http://schemas.microsoft.com/office/drawing/2014/main" id="{2E15A4AC-29BD-4572-9FE0-AD7A38BCFC1B}"/>
              </a:ext>
            </a:extLst>
          </p:cNvPr>
          <p:cNvSpPr/>
          <p:nvPr/>
        </p:nvSpPr>
        <p:spPr>
          <a:xfrm>
            <a:off x="443383" y="3527622"/>
            <a:ext cx="215900" cy="7493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0" name="If an input (B) can change without changing the output, that input value is not needed">
            <a:extLst>
              <a:ext uri="{FF2B5EF4-FFF2-40B4-BE49-F238E27FC236}">
                <a16:creationId xmlns:a16="http://schemas.microsoft.com/office/drawing/2014/main" id="{8BB30B96-8708-435B-B2B5-BD37DA591AC0}"/>
              </a:ext>
            </a:extLst>
          </p:cNvPr>
          <p:cNvSpPr txBox="1"/>
          <p:nvPr/>
        </p:nvSpPr>
        <p:spPr>
          <a:xfrm>
            <a:off x="2567605" y="3633353"/>
            <a:ext cx="6311900" cy="482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sym typeface="Helvetica"/>
              </a:rPr>
              <a:t>If an input (B) can change without changing the output, that input value is not needed</a:t>
            </a: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E061BE67-E202-488B-9F82-D1EC3D5CE253}"/>
              </a:ext>
            </a:extLst>
          </p:cNvPr>
          <p:cNvSpPr/>
          <p:nvPr/>
        </p:nvSpPr>
        <p:spPr>
          <a:xfrm flipV="1">
            <a:off x="1259234" y="3157591"/>
            <a:ext cx="1303487" cy="492312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:a16="http://schemas.microsoft.com/office/drawing/2014/main" id="{8EBF8463-D932-42DC-99FA-138BE98B1707}"/>
              </a:ext>
            </a:extLst>
          </p:cNvPr>
          <p:cNvSpPr/>
          <p:nvPr/>
        </p:nvSpPr>
        <p:spPr>
          <a:xfrm flipV="1">
            <a:off x="659283" y="3499513"/>
            <a:ext cx="1903438" cy="427107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pic>
        <p:nvPicPr>
          <p:cNvPr id="23" name="table">
            <a:extLst>
              <a:ext uri="{FF2B5EF4-FFF2-40B4-BE49-F238E27FC236}">
                <a16:creationId xmlns:a16="http://schemas.microsoft.com/office/drawing/2014/main" id="{57462A2F-CBD1-4560-99DB-BDAF83696A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544" y="4499493"/>
            <a:ext cx="1714500" cy="2032000"/>
          </a:xfrm>
          <a:prstGeom prst="rect">
            <a:avLst/>
          </a:prstGeom>
        </p:spPr>
      </p:pic>
      <p:sp>
        <p:nvSpPr>
          <p:cNvPr id="24" name="Rectangle">
            <a:extLst>
              <a:ext uri="{FF2B5EF4-FFF2-40B4-BE49-F238E27FC236}">
                <a16:creationId xmlns:a16="http://schemas.microsoft.com/office/drawing/2014/main" id="{1F66BCAD-0DB3-49C5-98F5-24F08384A85C}"/>
              </a:ext>
            </a:extLst>
          </p:cNvPr>
          <p:cNvSpPr/>
          <p:nvPr/>
        </p:nvSpPr>
        <p:spPr>
          <a:xfrm>
            <a:off x="960379" y="4933545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98195FFC-0DF5-4A91-8B92-576727D8E6C0}"/>
              </a:ext>
            </a:extLst>
          </p:cNvPr>
          <p:cNvSpPr/>
          <p:nvPr/>
        </p:nvSpPr>
        <p:spPr>
          <a:xfrm>
            <a:off x="947601" y="5689023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6" name="Rectangle">
            <a:extLst>
              <a:ext uri="{FF2B5EF4-FFF2-40B4-BE49-F238E27FC236}">
                <a16:creationId xmlns:a16="http://schemas.microsoft.com/office/drawing/2014/main" id="{655ABECE-6157-4191-9F4E-84338C8F24AD}"/>
              </a:ext>
            </a:extLst>
          </p:cNvPr>
          <p:cNvSpPr/>
          <p:nvPr/>
        </p:nvSpPr>
        <p:spPr>
          <a:xfrm>
            <a:off x="398348" y="4933408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7" name="Rectangle">
            <a:extLst>
              <a:ext uri="{FF2B5EF4-FFF2-40B4-BE49-F238E27FC236}">
                <a16:creationId xmlns:a16="http://schemas.microsoft.com/office/drawing/2014/main" id="{1BDA9077-4B07-465C-9397-E130FC48D70F}"/>
              </a:ext>
            </a:extLst>
          </p:cNvPr>
          <p:cNvSpPr/>
          <p:nvPr/>
        </p:nvSpPr>
        <p:spPr>
          <a:xfrm>
            <a:off x="410294" y="5689023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48B37047-D43E-46B4-A5C4-9AAE4E7A3C7C}"/>
              </a:ext>
            </a:extLst>
          </p:cNvPr>
          <p:cNvSpPr/>
          <p:nvPr/>
        </p:nvSpPr>
        <p:spPr>
          <a:xfrm>
            <a:off x="1186376" y="5106554"/>
            <a:ext cx="1710608" cy="420830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29" name="Line">
            <a:extLst>
              <a:ext uri="{FF2B5EF4-FFF2-40B4-BE49-F238E27FC236}">
                <a16:creationId xmlns:a16="http://schemas.microsoft.com/office/drawing/2014/main" id="{6A99C25D-B4CF-4C10-B706-782E32F606C5}"/>
              </a:ext>
            </a:extLst>
          </p:cNvPr>
          <p:cNvSpPr/>
          <p:nvPr/>
        </p:nvSpPr>
        <p:spPr>
          <a:xfrm flipV="1">
            <a:off x="1210392" y="5534893"/>
            <a:ext cx="1710608" cy="316348"/>
          </a:xfrm>
          <a:prstGeom prst="line">
            <a:avLst/>
          </a:prstGeom>
          <a:ln w="25400">
            <a:solidFill>
              <a:schemeClr val="tx1">
                <a:alpha val="50000"/>
              </a:schemeClr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30" name="Line">
            <a:extLst>
              <a:ext uri="{FF2B5EF4-FFF2-40B4-BE49-F238E27FC236}">
                <a16:creationId xmlns:a16="http://schemas.microsoft.com/office/drawing/2014/main" id="{3DF54163-06B7-46EC-8EB4-0A9584BBD599}"/>
              </a:ext>
            </a:extLst>
          </p:cNvPr>
          <p:cNvSpPr/>
          <p:nvPr/>
        </p:nvSpPr>
        <p:spPr>
          <a:xfrm>
            <a:off x="632781" y="5122049"/>
            <a:ext cx="2260867" cy="787489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31" name="Line">
            <a:extLst>
              <a:ext uri="{FF2B5EF4-FFF2-40B4-BE49-F238E27FC236}">
                <a16:creationId xmlns:a16="http://schemas.microsoft.com/office/drawing/2014/main" id="{DF7334D9-4008-4830-A7EC-FDDE75E0AB83}"/>
              </a:ext>
            </a:extLst>
          </p:cNvPr>
          <p:cNvSpPr/>
          <p:nvPr/>
        </p:nvSpPr>
        <p:spPr>
          <a:xfrm>
            <a:off x="673085" y="5920507"/>
            <a:ext cx="2165403" cy="4526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32" name="Rectangle">
            <a:extLst>
              <a:ext uri="{FF2B5EF4-FFF2-40B4-BE49-F238E27FC236}">
                <a16:creationId xmlns:a16="http://schemas.microsoft.com/office/drawing/2014/main" id="{62ACDCB1-2DCC-4FF6-841C-F953329662B9}"/>
              </a:ext>
            </a:extLst>
          </p:cNvPr>
          <p:cNvSpPr/>
          <p:nvPr/>
        </p:nvSpPr>
        <p:spPr>
          <a:xfrm>
            <a:off x="2686726" y="2327838"/>
            <a:ext cx="5740400" cy="5715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rgbClr val="929292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2F257F35-9DEB-4823-AF8C-AD4668E5C913}"/>
                  </a:ext>
                </a:extLst>
              </p:cNvPr>
              <p:cNvSpPr/>
              <p:nvPr/>
            </p:nvSpPr>
            <p:spPr>
              <a:xfrm>
                <a:off x="5063663" y="1856725"/>
                <a:ext cx="182133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 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2F257F35-9DEB-4823-AF8C-AD4668E5C9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3663" y="1856725"/>
                <a:ext cx="1821331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30F8512A-958D-407C-B0C5-C80EF31D5E41}"/>
                  </a:ext>
                </a:extLst>
              </p:cNvPr>
              <p:cNvSpPr/>
              <p:nvPr/>
            </p:nvSpPr>
            <p:spPr>
              <a:xfrm>
                <a:off x="2780513" y="2423648"/>
                <a:ext cx="403905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d>
                        <m:dPr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</m:e>
                          </m:acc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d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d>
                        <m:dPr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</m:d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30F8512A-958D-407C-B0C5-C80EF31D5E4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0513" y="2423648"/>
                <a:ext cx="4039054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F =">
                <a:extLst>
                  <a:ext uri="{FF2B5EF4-FFF2-40B4-BE49-F238E27FC236}">
                    <a16:creationId xmlns:a16="http://schemas.microsoft.com/office/drawing/2014/main" id="{6D3BF0E4-D854-4F59-9D3F-08A0ADD1310E}"/>
                  </a:ext>
                </a:extLst>
              </p:cNvPr>
              <p:cNvSpPr txBox="1"/>
              <p:nvPr/>
            </p:nvSpPr>
            <p:spPr>
              <a:xfrm>
                <a:off x="2133600" y="4793666"/>
                <a:ext cx="617861" cy="35907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lc="http://schemas.openxmlformats.org/drawingml/2006/lockedCanvas" val="1"/>
                </a:ext>
              </a:extLst>
            </p:spPr>
            <p:txBody>
              <a:bodyPr wrap="none" lIns="25400" tIns="25400" rIns="25400" bIns="254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1pPr>
                <a:lvl2pPr marL="0" marR="0" indent="228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2pPr>
                <a:lvl3pPr marL="0" marR="0" indent="457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3pPr>
                <a:lvl4pPr marL="0" marR="0" indent="685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4pPr>
                <a:lvl5pPr marL="0" marR="0" indent="9144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5pPr>
                <a:lvl6pPr marL="0" marR="0" indent="11430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6pPr>
                <a:lvl7pPr marL="0" marR="0" indent="1371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7pPr>
                <a:lvl8pPr marL="0" marR="0" indent="1600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8pPr>
                <a:lvl9pPr marL="0" marR="0" indent="1828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9pPr>
              </a:lstStyle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sym typeface="Helvetica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𝑮</m:t>
                    </m:r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 </m:t>
                    </m:r>
                  </m:oMath>
                </a14:m>
                <a:endParaRPr kumimoji="0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sym typeface="Helvetica"/>
                </a:endParaRPr>
              </a:p>
            </p:txBody>
          </p:sp>
        </mc:Choice>
        <mc:Fallback xmlns="">
          <p:sp>
            <p:nvSpPr>
              <p:cNvPr id="41" name="F =">
                <a:extLst>
                  <a:ext uri="{FF2B5EF4-FFF2-40B4-BE49-F238E27FC236}">
                    <a16:creationId xmlns:a16="http://schemas.microsoft.com/office/drawing/2014/main" id="{6D3BF0E4-D854-4F59-9D3F-08A0ADD131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4793666"/>
                <a:ext cx="617861" cy="359073"/>
              </a:xfrm>
              <a:prstGeom prst="rect">
                <a:avLst/>
              </a:prstGeom>
              <a:blipFill>
                <a:blip r:embed="rId7"/>
                <a:stretch>
                  <a:fillRect b="-169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lc="http://schemas.openxmlformats.org/drawingml/2006/lockedCanvas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F =">
                <a:extLst>
                  <a:ext uri="{FF2B5EF4-FFF2-40B4-BE49-F238E27FC236}">
                    <a16:creationId xmlns:a16="http://schemas.microsoft.com/office/drawing/2014/main" id="{598B9D1A-4620-4ECD-80A6-A1EFCBC1892A}"/>
                  </a:ext>
                </a:extLst>
              </p:cNvPr>
              <p:cNvSpPr txBox="1"/>
              <p:nvPr/>
            </p:nvSpPr>
            <p:spPr>
              <a:xfrm>
                <a:off x="2761558" y="4793666"/>
                <a:ext cx="3045385" cy="35907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lc="http://schemas.openxmlformats.org/drawingml/2006/lockedCanvas" val="1"/>
                </a:ext>
              </a:extLst>
            </p:spPr>
            <p:txBody>
              <a:bodyPr wrap="none" lIns="25400" tIns="25400" rIns="25400" bIns="254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1pPr>
                <a:lvl2pPr marL="0" marR="0" indent="228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2pPr>
                <a:lvl3pPr marL="0" marR="0" indent="457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3pPr>
                <a:lvl4pPr marL="0" marR="0" indent="685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4pPr>
                <a:lvl5pPr marL="0" marR="0" indent="9144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5pPr>
                <a:lvl6pPr marL="0" marR="0" indent="11430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6pPr>
                <a:lvl7pPr marL="0" marR="0" indent="1371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7pPr>
                <a:lvl8pPr marL="0" marR="0" indent="1600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8pPr>
                <a:lvl9pPr marL="0" marR="0" indent="1828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9pPr>
              </a:lstStyle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sym typeface="Helvetica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𝑨</m:t>
                        </m:r>
                      </m:e>
                    </m:acc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+</m:t>
                    </m:r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𝑨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d>
                      <m:dPr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kumimoji="0" lang="en-US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accPr>
                          <m:e>
                            <m:r>
                              <a:rPr kumimoji="0" lang="en-US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𝑨</m:t>
                            </m:r>
                          </m:e>
                        </m:acc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+</m:t>
                        </m:r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</m:e>
                    </m:d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</m:oMath>
                </a14:m>
                <a:endParaRPr kumimoji="0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sym typeface="Helvetica"/>
                </a:endParaRPr>
              </a:p>
            </p:txBody>
          </p:sp>
        </mc:Choice>
        <mc:Fallback xmlns="">
          <p:sp>
            <p:nvSpPr>
              <p:cNvPr id="42" name="F =">
                <a:extLst>
                  <a:ext uri="{FF2B5EF4-FFF2-40B4-BE49-F238E27FC236}">
                    <a16:creationId xmlns:a16="http://schemas.microsoft.com/office/drawing/2014/main" id="{598B9D1A-4620-4ECD-80A6-A1EFCBC189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1558" y="4793666"/>
                <a:ext cx="3045385" cy="359073"/>
              </a:xfrm>
              <a:prstGeom prst="rect">
                <a:avLst/>
              </a:prstGeom>
              <a:blipFill>
                <a:blip r:embed="rId8"/>
                <a:stretch>
                  <a:fillRect r="-12800" b="-3390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lc="http://schemas.openxmlformats.org/drawingml/2006/lockedCanvas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Essence of Simplification:…">
            <a:extLst>
              <a:ext uri="{FF2B5EF4-FFF2-40B4-BE49-F238E27FC236}">
                <a16:creationId xmlns:a16="http://schemas.microsoft.com/office/drawing/2014/main" id="{EE66BF39-EAAC-4E79-B2E5-B3568F986109}"/>
              </a:ext>
            </a:extLst>
          </p:cNvPr>
          <p:cNvSpPr txBox="1"/>
          <p:nvPr/>
        </p:nvSpPr>
        <p:spPr>
          <a:xfrm>
            <a:off x="762638" y="2961697"/>
            <a:ext cx="7848601" cy="1003300"/>
          </a:xfrm>
          <a:prstGeom prst="rect">
            <a:avLst/>
          </a:prstGeom>
          <a:solidFill>
            <a:srgbClr val="00B050"/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39686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Essence of Simplification:</a:t>
            </a:r>
          </a:p>
          <a:p>
            <a:pPr marL="0" marR="39686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Find two element subsets of the ON-set where only one variable changes its value.  This single varying variable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can be eliminated!</a:t>
            </a:r>
          </a:p>
        </p:txBody>
      </p:sp>
    </p:spTree>
    <p:extLst>
      <p:ext uri="{BB962C8B-B14F-4D97-AF65-F5344CB8AC3E}">
        <p14:creationId xmlns:p14="http://schemas.microsoft.com/office/powerpoint/2010/main" val="15059038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/>
      <p:bldP spid="40" grpId="0"/>
      <p:bldP spid="41" grpId="0" animBg="1"/>
      <p:bldP spid="42" grpId="0" animBg="1"/>
      <p:bldP spid="33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E2987-3B9B-4130-838D-A94E885EE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Complex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DF236E-F139-4ED1-8E66-B9985E0EE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7746" marR="39290" indent="-257746" defTabSz="905255">
              <a:defRPr sz="2376"/>
            </a:pPr>
            <a:r>
              <a:rPr lang="en-US"/>
              <a:t>One example</a:t>
            </a:r>
          </a:p>
          <a:p>
            <a:pPr marL="0" marR="39290" indent="0" defTabSz="905255">
              <a:buSzTx/>
              <a:buNone/>
              <a:defRPr sz="2376"/>
            </a:pPr>
            <a:r>
              <a:rPr lang="en-US"/>
              <a:t>     </a:t>
            </a:r>
            <a:endParaRPr lang="en-US">
              <a:solidFill>
                <a:srgbClr val="DA273E"/>
              </a:solidFill>
              <a:uFill>
                <a:solidFill>
                  <a:srgbClr val="DA273E"/>
                </a:solidFill>
              </a:uFill>
            </a:endParaRPr>
          </a:p>
          <a:p>
            <a:pPr marL="257746" marR="39290" indent="-257746" defTabSz="905255">
              <a:defRPr sz="2376"/>
            </a:pPr>
            <a:r>
              <a:rPr lang="en-US"/>
              <a:t>Problem</a:t>
            </a:r>
          </a:p>
          <a:p>
            <a:pPr marL="490347" marR="39290" lvl="1" indent="-238886" defTabSz="905255">
              <a:defRPr sz="1782"/>
            </a:pPr>
            <a:r>
              <a:rPr lang="en-US">
                <a:solidFill>
                  <a:srgbClr val="0000FF"/>
                </a:solidFill>
              </a:rPr>
              <a:t>Easy</a:t>
            </a:r>
            <a:r>
              <a:rPr lang="en-US"/>
              <a:t> to see how to apply Uniting Theorem…</a:t>
            </a:r>
          </a:p>
          <a:p>
            <a:pPr marL="490347" marR="39290" lvl="1" indent="-238886" defTabSz="905255">
              <a:defRPr sz="1782"/>
            </a:pPr>
            <a:r>
              <a:rPr lang="en-US">
                <a:solidFill>
                  <a:srgbClr val="FF0000"/>
                </a:solidFill>
              </a:rPr>
              <a:t>Hard</a:t>
            </a:r>
            <a:r>
              <a:rPr lang="en-US"/>
              <a:t> to know if you applied it in all the right places…</a:t>
            </a:r>
          </a:p>
          <a:p>
            <a:pPr marL="490347" marR="39290" lvl="1" indent="-238886" defTabSz="905255">
              <a:defRPr sz="1782"/>
            </a:pPr>
            <a:r>
              <a:rPr lang="en-US"/>
              <a:t>…especially in a function of many more variables</a:t>
            </a:r>
          </a:p>
          <a:p>
            <a:pPr marL="490347" marR="39290" lvl="1" indent="-238886" defTabSz="905255">
              <a:defRPr sz="1782"/>
            </a:pPr>
            <a:endParaRPr lang="en-US"/>
          </a:p>
          <a:p>
            <a:pPr marL="257746" marR="39290" indent="-257746" defTabSz="905255">
              <a:defRPr sz="2376"/>
            </a:pPr>
            <a:r>
              <a:rPr lang="en-US"/>
              <a:t>Question</a:t>
            </a:r>
          </a:p>
          <a:p>
            <a:pPr marL="490347" marR="39290" lvl="1" indent="-238886" defTabSz="905255">
              <a:defRPr sz="1782"/>
            </a:pPr>
            <a:r>
              <a:rPr lang="en-US"/>
              <a:t>Is there an easier way to find potential simplifications?</a:t>
            </a:r>
          </a:p>
          <a:p>
            <a:pPr marL="490347" marR="39290" lvl="1" indent="-238886" defTabSz="905255">
              <a:defRPr sz="1782"/>
            </a:pPr>
            <a:r>
              <a:rPr lang="en-US"/>
              <a:t>i.e., potential applications of Uniting Theorem…? </a:t>
            </a:r>
          </a:p>
          <a:p>
            <a:pPr marL="490347" marR="39290" lvl="1" indent="-238886" defTabSz="905255">
              <a:defRPr sz="1782"/>
            </a:pPr>
            <a:endParaRPr lang="en-US"/>
          </a:p>
          <a:p>
            <a:pPr marL="257746" marR="39290" indent="-257746" defTabSz="905255">
              <a:defRPr sz="2376"/>
            </a:pPr>
            <a:r>
              <a:rPr lang="en-US"/>
              <a:t>Answer</a:t>
            </a:r>
          </a:p>
          <a:p>
            <a:pPr marL="490347" marR="39290" lvl="1" indent="-238886" defTabSz="905255">
              <a:defRPr sz="1782"/>
            </a:pPr>
            <a:r>
              <a:rPr lang="en-US"/>
              <a:t>Need an intrinsically </a:t>
            </a:r>
            <a:r>
              <a:rPr lang="en-US" i="1"/>
              <a:t>geometric</a:t>
            </a:r>
            <a:r>
              <a:rPr lang="en-US"/>
              <a:t> representation for Boolean f( ) </a:t>
            </a:r>
          </a:p>
          <a:p>
            <a:pPr marL="490347" marR="39290" lvl="1" indent="-238886" defTabSz="905255">
              <a:defRPr sz="1782"/>
            </a:pPr>
            <a:r>
              <a:rPr lang="en-US"/>
              <a:t>Something we can draw, see…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3D08D-446B-4597-B6D6-BBD8A304AB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A78C558-6DCA-4B0C-A70E-DDBAD59B3DD5}"/>
                  </a:ext>
                </a:extLst>
              </p:cNvPr>
              <p:cNvSpPr/>
              <p:nvPr/>
            </p:nvSpPr>
            <p:spPr>
              <a:xfrm>
                <a:off x="1786814" y="1447800"/>
                <a:ext cx="5731120" cy="5241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𝑪𝒐𝒖𝒕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𝑩𝑪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  <m:acc>
                        <m:accPr>
                          <m:chr m:val="̅"/>
                          <m:ctrlP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𝑨𝑩𝑪</m:t>
                      </m:r>
                    </m:oMath>
                  </m:oMathPara>
                </a14:m>
                <a:endPara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A78C558-6DCA-4B0C-A70E-DDBAD59B3D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6814" y="1447800"/>
                <a:ext cx="5731120" cy="52411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24383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D12D3-9225-4089-BF26-AD6BD9EDF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Karnaugh 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600ADC-2FD9-47F9-9AC4-FFF4EEEF00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Karnaugh Map (K-map) method</a:t>
            </a:r>
          </a:p>
          <a:p>
            <a:pPr lvl="1"/>
            <a:r>
              <a:rPr lang="en-US"/>
              <a:t>K-map is an alternative method of representing the </a:t>
            </a:r>
            <a:r>
              <a:rPr lang="en-US">
                <a:solidFill>
                  <a:srgbClr val="0000FF"/>
                </a:solidFill>
              </a:rPr>
              <a:t>truth table </a:t>
            </a:r>
            <a:r>
              <a:rPr lang="en-US"/>
              <a:t>that helps </a:t>
            </a:r>
            <a:r>
              <a:rPr lang="en-US">
                <a:solidFill>
                  <a:srgbClr val="FF0000"/>
                </a:solidFill>
              </a:rPr>
              <a:t>visualize adjacencies </a:t>
            </a:r>
            <a:r>
              <a:rPr lang="en-US"/>
              <a:t>in up to 6 dimensions</a:t>
            </a:r>
          </a:p>
          <a:p>
            <a:pPr lvl="1"/>
            <a:r>
              <a:rPr lang="en-US"/>
              <a:t>Physical adjacency ↔ Logical adjacency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634B46-8618-407C-BEC9-5EA6C2CCCF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" name="2-variable…">
            <a:extLst>
              <a:ext uri="{FF2B5EF4-FFF2-40B4-BE49-F238E27FC236}">
                <a16:creationId xmlns:a16="http://schemas.microsoft.com/office/drawing/2014/main" id="{7CA2DDD4-2793-431A-BE71-B24275294644}"/>
              </a:ext>
            </a:extLst>
          </p:cNvPr>
          <p:cNvSpPr txBox="1"/>
          <p:nvPr/>
        </p:nvSpPr>
        <p:spPr>
          <a:xfrm>
            <a:off x="-457200" y="2898129"/>
            <a:ext cx="3693749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squar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ctr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2-variable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K-map</a:t>
            </a:r>
          </a:p>
        </p:txBody>
      </p:sp>
      <p:grpSp>
        <p:nvGrpSpPr>
          <p:cNvPr id="24" name="Group">
            <a:extLst>
              <a:ext uri="{FF2B5EF4-FFF2-40B4-BE49-F238E27FC236}">
                <a16:creationId xmlns:a16="http://schemas.microsoft.com/office/drawing/2014/main" id="{C4FB8436-367C-4BBF-9191-AB6090B8000F}"/>
              </a:ext>
            </a:extLst>
          </p:cNvPr>
          <p:cNvGrpSpPr/>
          <p:nvPr/>
        </p:nvGrpSpPr>
        <p:grpSpPr>
          <a:xfrm>
            <a:off x="495693" y="2743200"/>
            <a:ext cx="1524000" cy="1625600"/>
            <a:chOff x="1292859" y="568960"/>
            <a:chExt cx="1523999" cy="1625599"/>
          </a:xfrm>
        </p:grpSpPr>
        <p:graphicFrame>
          <p:nvGraphicFramePr>
            <p:cNvPr id="25" name="Table">
              <a:extLst>
                <a:ext uri="{FF2B5EF4-FFF2-40B4-BE49-F238E27FC236}">
                  <a16:creationId xmlns:a16="http://schemas.microsoft.com/office/drawing/2014/main" id="{92115548-A3D1-450F-9A04-5B61CA549957}"/>
                </a:ext>
              </a:extLst>
            </p:cNvPr>
            <p:cNvGraphicFramePr/>
            <p:nvPr/>
          </p:nvGraphicFramePr>
          <p:xfrm>
            <a:off x="1292859" y="568960"/>
            <a:ext cx="1523999" cy="1625599"/>
          </p:xfrm>
          <a:graphic>
            <a:graphicData uri="http://schemas.openxmlformats.org/drawingml/2006/table">
              <a:tbl>
                <a:tblPr/>
                <a:tblGrid>
                  <a:gridCol w="2540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540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50800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50800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</a:tblGrid>
                <a:tr h="228600">
                  <a:tc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2000"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defRPr>
                        </a:pPr>
                        <a:endParaRPr/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endParaRPr sz="11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endParaRP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rowSpan="2">
                    <a:txBody>
                      <a:bodyPr/>
                      <a:lstStyle/>
                      <a:p>
                        <a:pPr marR="39686" algn="ct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</a:t>
                        </a: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tc rowSpan="2">
                    <a:txBody>
                      <a:bodyPr/>
                      <a:lstStyle/>
                      <a:p>
                        <a:pPr marR="39686" algn="ct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</a:t>
                        </a: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28600">
                  <a:tc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endParaRPr sz="11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endParaRP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0" marR="39686" lvl="0" indent="0" algn="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>
                            <a:tab pos="558800" algn="l"/>
                          </a:tabLst>
                          <a:defRPr sz="2000"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defRPr>
                        </a:pPr>
                        <a:endPara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endParaRPr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381000">
                  <a:tc gridSpan="2"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</a:t>
                        </a:r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h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00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01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381000">
                  <a:tc gridSpan="2"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</a:t>
                        </a:r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h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10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11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</a:tbl>
            </a:graphicData>
          </a:graphic>
        </p:graphicFrame>
        <p:sp>
          <p:nvSpPr>
            <p:cNvPr id="26" name="Line">
              <a:extLst>
                <a:ext uri="{FF2B5EF4-FFF2-40B4-BE49-F238E27FC236}">
                  <a16:creationId xmlns:a16="http://schemas.microsoft.com/office/drawing/2014/main" id="{EF8B84ED-CE90-4CA3-840F-A355BFF412AF}"/>
                </a:ext>
              </a:extLst>
            </p:cNvPr>
            <p:cNvSpPr/>
            <p:nvPr/>
          </p:nvSpPr>
          <p:spPr>
            <a:xfrm>
              <a:off x="1369059" y="1026160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7" name="Numbering Scheme: 00, 01, 11, 10   is called a…">
            <a:extLst>
              <a:ext uri="{FF2B5EF4-FFF2-40B4-BE49-F238E27FC236}">
                <a16:creationId xmlns:a16="http://schemas.microsoft.com/office/drawing/2014/main" id="{B2A62D92-C95B-4AA1-B70D-6C4D0BFC0036}"/>
              </a:ext>
            </a:extLst>
          </p:cNvPr>
          <p:cNvSpPr txBox="1"/>
          <p:nvPr/>
        </p:nvSpPr>
        <p:spPr>
          <a:xfrm>
            <a:off x="1675810" y="5425595"/>
            <a:ext cx="6642844" cy="757643"/>
          </a:xfrm>
          <a:prstGeom prst="rect">
            <a:avLst/>
          </a:prstGeom>
          <a:solidFill>
            <a:srgbClr val="00B05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Numbering Scheme: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00, 01, 11, 10  is called a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“Gray Code” — only a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single </a:t>
            </a:r>
            <a:r>
              <a:rPr kumimoji="0" 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bit (variable)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changes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                        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from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one code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word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and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the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next code word</a:t>
            </a:r>
          </a:p>
        </p:txBody>
      </p:sp>
      <p:graphicFrame>
        <p:nvGraphicFramePr>
          <p:cNvPr id="28" name="Table">
            <a:extLst>
              <a:ext uri="{FF2B5EF4-FFF2-40B4-BE49-F238E27FC236}">
                <a16:creationId xmlns:a16="http://schemas.microsoft.com/office/drawing/2014/main" id="{50CE3DC1-78D9-476B-969E-B50C3FC6D95D}"/>
              </a:ext>
            </a:extLst>
          </p:cNvPr>
          <p:cNvGraphicFramePr/>
          <p:nvPr/>
        </p:nvGraphicFramePr>
        <p:xfrm>
          <a:off x="5842000" y="2819400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9" name="3-variable…">
            <a:extLst>
              <a:ext uri="{FF2B5EF4-FFF2-40B4-BE49-F238E27FC236}">
                <a16:creationId xmlns:a16="http://schemas.microsoft.com/office/drawing/2014/main" id="{807764D0-3171-45D2-AD58-F8212B763431}"/>
              </a:ext>
            </a:extLst>
          </p:cNvPr>
          <p:cNvSpPr txBox="1"/>
          <p:nvPr/>
        </p:nvSpPr>
        <p:spPr>
          <a:xfrm>
            <a:off x="3247489" y="2898129"/>
            <a:ext cx="2135200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38100" marR="38100" indent="0" algn="ctr" defTabSz="914400" fontAlgn="auto" latinLnBrk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kumimoji="0" sz="1800" b="1" i="0" u="none" strike="noStrike" cap="none" spc="0" normalizeH="0" baseline="0">
                <a:ln>
                  <a:noFill/>
                </a:ln>
                <a:solidFill>
                  <a:srgbClr val="DA273E"/>
                </a:solidFill>
                <a:effectLst/>
                <a:uFill>
                  <a:solidFill>
                    <a:srgbClr val="DA273E"/>
                  </a:solidFill>
                </a:uFill>
                <a:latin typeface="+mn-lt"/>
                <a:ea typeface="Arial"/>
                <a:cs typeface="Arial"/>
              </a:defRPr>
            </a:lvl1pPr>
            <a:lvl2pPr marL="0" marR="0" indent="2286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2pPr>
            <a:lvl3pPr marL="0" marR="0" indent="4572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3pPr>
            <a:lvl4pPr marL="0" marR="0" indent="6858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4pPr>
            <a:lvl5pPr marL="0" marR="0" indent="9144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5pPr>
            <a:lvl6pPr marL="0" marR="0" indent="11430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6pPr>
            <a:lvl7pPr marL="0" marR="0" indent="13716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7pPr>
            <a:lvl8pPr marL="0" marR="0" indent="16002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8pPr>
            <a:lvl9pPr marL="0" marR="0" indent="18288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9pPr>
          </a:lstStyle>
          <a:p>
            <a:pPr marL="38100" marR="38100" lvl="0" indent="0" algn="ctr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</a:rPr>
              <a:t>3-variable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</a:rPr>
              <a:t>K-map</a:t>
            </a:r>
          </a:p>
        </p:txBody>
      </p:sp>
      <p:sp>
        <p:nvSpPr>
          <p:cNvPr id="30" name="4-variable…">
            <a:extLst>
              <a:ext uri="{FF2B5EF4-FFF2-40B4-BE49-F238E27FC236}">
                <a16:creationId xmlns:a16="http://schemas.microsoft.com/office/drawing/2014/main" id="{DC10EFB5-4342-44CA-A0D7-743B9F3F12BE}"/>
              </a:ext>
            </a:extLst>
          </p:cNvPr>
          <p:cNvSpPr txBox="1"/>
          <p:nvPr/>
        </p:nvSpPr>
        <p:spPr>
          <a:xfrm>
            <a:off x="6324600" y="2898129"/>
            <a:ext cx="2087111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4-variable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K-map</a:t>
            </a:r>
          </a:p>
        </p:txBody>
      </p:sp>
      <p:graphicFrame>
        <p:nvGraphicFramePr>
          <p:cNvPr id="31" name="Table">
            <a:extLst>
              <a:ext uri="{FF2B5EF4-FFF2-40B4-BE49-F238E27FC236}">
                <a16:creationId xmlns:a16="http://schemas.microsoft.com/office/drawing/2014/main" id="{10E657E5-89C4-4B7D-94BA-CFDF5F8C2EF4}"/>
              </a:ext>
            </a:extLst>
          </p:cNvPr>
          <p:cNvGraphicFramePr/>
          <p:nvPr/>
        </p:nvGraphicFramePr>
        <p:xfrm>
          <a:off x="2652349" y="2862259"/>
          <a:ext cx="2540000" cy="16256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08FC7966-19A4-4E45-8883-F4E9B0BA91C7}"/>
                  </a:ext>
                </a:extLst>
              </p:cNvPr>
              <p:cNvSpPr/>
              <p:nvPr/>
            </p:nvSpPr>
            <p:spPr>
              <a:xfrm>
                <a:off x="5685003" y="3356478"/>
                <a:ext cx="56778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08FC7966-19A4-4E45-8883-F4E9B0BA91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003" y="3356478"/>
                <a:ext cx="567784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8DA371DD-0CD7-46C4-B20E-6AC6A4A95137}"/>
                  </a:ext>
                </a:extLst>
              </p:cNvPr>
              <p:cNvSpPr/>
              <p:nvPr/>
            </p:nvSpPr>
            <p:spPr>
              <a:xfrm>
                <a:off x="435201" y="3246856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8DA371DD-0CD7-46C4-B20E-6AC6A4A951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201" y="3246856"/>
                <a:ext cx="401071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A0BDBCB-5D26-40D0-B1CD-9919CEF990BF}"/>
                  </a:ext>
                </a:extLst>
              </p:cNvPr>
              <p:cNvSpPr/>
              <p:nvPr/>
            </p:nvSpPr>
            <p:spPr>
              <a:xfrm>
                <a:off x="709779" y="3096260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A0BDBCB-5D26-40D0-B1CD-9919CEF990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779" y="3096260"/>
                <a:ext cx="415498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1C04365-83DA-4955-94B4-ACE4A0F90B8F}"/>
                  </a:ext>
                </a:extLst>
              </p:cNvPr>
              <p:cNvSpPr/>
              <p:nvPr/>
            </p:nvSpPr>
            <p:spPr>
              <a:xfrm>
                <a:off x="5883036" y="3098916"/>
                <a:ext cx="5661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𝑪𝑫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1C04365-83DA-4955-94B4-ACE4A0F90B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3036" y="3098916"/>
                <a:ext cx="566181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AE674CD-8C15-4FD8-AEC2-66FCFAFB5936}"/>
                  </a:ext>
                </a:extLst>
              </p:cNvPr>
              <p:cNvSpPr/>
              <p:nvPr/>
            </p:nvSpPr>
            <p:spPr>
              <a:xfrm>
                <a:off x="2662570" y="3396488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AE674CD-8C15-4FD8-AEC2-66FCFAFB59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2570" y="3396488"/>
                <a:ext cx="40107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1CFB060B-235D-4C2A-A698-9C254656BCF9}"/>
                  </a:ext>
                </a:extLst>
              </p:cNvPr>
              <p:cNvSpPr/>
              <p:nvPr/>
            </p:nvSpPr>
            <p:spPr>
              <a:xfrm>
                <a:off x="2725409" y="3139807"/>
                <a:ext cx="55976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1CFB060B-235D-4C2A-A698-9C254656BC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5409" y="3139807"/>
                <a:ext cx="55976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Line">
            <a:extLst>
              <a:ext uri="{FF2B5EF4-FFF2-40B4-BE49-F238E27FC236}">
                <a16:creationId xmlns:a16="http://schemas.microsoft.com/office/drawing/2014/main" id="{562D8477-2099-46A4-80CD-0A79F42C48D1}"/>
              </a:ext>
            </a:extLst>
          </p:cNvPr>
          <p:cNvSpPr/>
          <p:nvPr/>
        </p:nvSpPr>
        <p:spPr>
          <a:xfrm>
            <a:off x="2765480" y="3360420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Line">
            <a:extLst>
              <a:ext uri="{FF2B5EF4-FFF2-40B4-BE49-F238E27FC236}">
                <a16:creationId xmlns:a16="http://schemas.microsoft.com/office/drawing/2014/main" id="{23947D2F-BFD1-461C-A21E-AB988BA8BD72}"/>
              </a:ext>
            </a:extLst>
          </p:cNvPr>
          <p:cNvSpPr/>
          <p:nvPr/>
        </p:nvSpPr>
        <p:spPr>
          <a:xfrm>
            <a:off x="5942669" y="3310022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89350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  <p:bldP spid="29" grpId="0" animBg="1"/>
      <p:bldP spid="30" grpId="0" animBg="1"/>
      <p:bldP spid="32" grpId="0"/>
      <p:bldP spid="33" grpId="0"/>
      <p:bldP spid="34" grpId="0"/>
      <p:bldP spid="35" grpId="0"/>
      <p:bldP spid="36" grpId="0"/>
      <p:bldP spid="37" grpId="0"/>
      <p:bldP spid="38" grpId="0" animBg="1"/>
      <p:bldP spid="39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Line"/>
          <p:cNvSpPr/>
          <p:nvPr/>
        </p:nvSpPr>
        <p:spPr>
          <a:xfrm>
            <a:off x="6015467" y="2654524"/>
            <a:ext cx="574064" cy="1148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931"/>
                </a:moveTo>
                <a:cubicBezTo>
                  <a:pt x="0" y="2931"/>
                  <a:pt x="617" y="0"/>
                  <a:pt x="9566" y="0"/>
                </a:cubicBezTo>
                <a:cubicBezTo>
                  <a:pt x="18514" y="0"/>
                  <a:pt x="21600" y="3394"/>
                  <a:pt x="21600" y="10029"/>
                </a:cubicBezTo>
                <a:cubicBezTo>
                  <a:pt x="21600" y="16663"/>
                  <a:pt x="18206" y="21600"/>
                  <a:pt x="9566" y="21600"/>
                </a:cubicBezTo>
                <a:cubicBezTo>
                  <a:pt x="926" y="21600"/>
                  <a:pt x="1543" y="20057"/>
                  <a:pt x="617" y="18823"/>
                </a:cubicBezTo>
              </a:path>
            </a:pathLst>
          </a:custGeom>
          <a:ln w="25400">
            <a:solidFill>
              <a:srgbClr val="DA273E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43" name="Karnaugh Map Metho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Karnaugh Map Methods</a:t>
            </a:r>
          </a:p>
        </p:txBody>
      </p:sp>
      <p:sp>
        <p:nvSpPr>
          <p:cNvPr id="412" name="Slide Number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114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45" name="Adjacent"/>
          <p:cNvSpPr txBox="1"/>
          <p:nvPr/>
        </p:nvSpPr>
        <p:spPr>
          <a:xfrm>
            <a:off x="5666765" y="1346488"/>
            <a:ext cx="1211229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Adjacent</a:t>
            </a:r>
          </a:p>
        </p:txBody>
      </p:sp>
      <p:sp>
        <p:nvSpPr>
          <p:cNvPr id="346" name="Oval"/>
          <p:cNvSpPr/>
          <p:nvPr/>
        </p:nvSpPr>
        <p:spPr>
          <a:xfrm>
            <a:off x="6036653" y="2846676"/>
            <a:ext cx="215900" cy="749300"/>
          </a:xfrm>
          <a:prstGeom prst="ellipse">
            <a:avLst/>
          </a:prstGeom>
          <a:solidFill>
            <a:srgbClr val="E1E1E1"/>
          </a:solidFill>
          <a:ln w="25400">
            <a:solidFill>
              <a:srgbClr val="062B6B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47" name="Line"/>
          <p:cNvSpPr/>
          <p:nvPr/>
        </p:nvSpPr>
        <p:spPr>
          <a:xfrm flipH="1">
            <a:off x="4792053" y="2833976"/>
            <a:ext cx="1358901" cy="158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8" name="Line"/>
          <p:cNvSpPr/>
          <p:nvPr/>
        </p:nvSpPr>
        <p:spPr>
          <a:xfrm flipH="1">
            <a:off x="4779353" y="3621376"/>
            <a:ext cx="1358901" cy="158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55" name="Group"/>
          <p:cNvGrpSpPr/>
          <p:nvPr/>
        </p:nvGrpSpPr>
        <p:grpSpPr>
          <a:xfrm>
            <a:off x="4704740" y="2835553"/>
            <a:ext cx="88901" cy="773123"/>
            <a:chOff x="0" y="0"/>
            <a:chExt cx="88899" cy="773122"/>
          </a:xfrm>
        </p:grpSpPr>
        <p:grpSp>
          <p:nvGrpSpPr>
            <p:cNvPr id="351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49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50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54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52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53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grpSp>
        <p:nvGrpSpPr>
          <p:cNvPr id="362" name="Group"/>
          <p:cNvGrpSpPr/>
          <p:nvPr/>
        </p:nvGrpSpPr>
        <p:grpSpPr>
          <a:xfrm>
            <a:off x="5009540" y="2848253"/>
            <a:ext cx="88901" cy="773123"/>
            <a:chOff x="0" y="0"/>
            <a:chExt cx="88899" cy="773122"/>
          </a:xfrm>
        </p:grpSpPr>
        <p:grpSp>
          <p:nvGrpSpPr>
            <p:cNvPr id="358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56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57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61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59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60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grpSp>
        <p:nvGrpSpPr>
          <p:cNvPr id="369" name="Group"/>
          <p:cNvGrpSpPr/>
          <p:nvPr/>
        </p:nvGrpSpPr>
        <p:grpSpPr>
          <a:xfrm>
            <a:off x="5327040" y="2835553"/>
            <a:ext cx="88901" cy="773123"/>
            <a:chOff x="0" y="0"/>
            <a:chExt cx="88899" cy="773122"/>
          </a:xfrm>
        </p:grpSpPr>
        <p:grpSp>
          <p:nvGrpSpPr>
            <p:cNvPr id="365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63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64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68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66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67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grpSp>
        <p:nvGrpSpPr>
          <p:cNvPr id="376" name="Group"/>
          <p:cNvGrpSpPr/>
          <p:nvPr/>
        </p:nvGrpSpPr>
        <p:grpSpPr>
          <a:xfrm>
            <a:off x="5669940" y="2848253"/>
            <a:ext cx="88901" cy="773123"/>
            <a:chOff x="0" y="0"/>
            <a:chExt cx="88899" cy="773122"/>
          </a:xfrm>
        </p:grpSpPr>
        <p:grpSp>
          <p:nvGrpSpPr>
            <p:cNvPr id="372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70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71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75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73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74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sp>
        <p:nvSpPr>
          <p:cNvPr id="377" name="Line"/>
          <p:cNvSpPr/>
          <p:nvPr/>
        </p:nvSpPr>
        <p:spPr>
          <a:xfrm flipH="1">
            <a:off x="4677753" y="3214976"/>
            <a:ext cx="1358901" cy="158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78" name="000"/>
          <p:cNvSpPr txBox="1"/>
          <p:nvPr/>
        </p:nvSpPr>
        <p:spPr>
          <a:xfrm>
            <a:off x="4692040" y="29387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000</a:t>
            </a:r>
          </a:p>
        </p:txBody>
      </p:sp>
      <p:sp>
        <p:nvSpPr>
          <p:cNvPr id="379" name="001"/>
          <p:cNvSpPr txBox="1"/>
          <p:nvPr/>
        </p:nvSpPr>
        <p:spPr>
          <a:xfrm>
            <a:off x="4679340" y="32816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001</a:t>
            </a:r>
          </a:p>
        </p:txBody>
      </p:sp>
      <p:sp>
        <p:nvSpPr>
          <p:cNvPr id="380" name="010"/>
          <p:cNvSpPr txBox="1"/>
          <p:nvPr/>
        </p:nvSpPr>
        <p:spPr>
          <a:xfrm>
            <a:off x="4987315" y="29260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010</a:t>
            </a:r>
          </a:p>
        </p:txBody>
      </p:sp>
      <p:sp>
        <p:nvSpPr>
          <p:cNvPr id="381" name="011"/>
          <p:cNvSpPr txBox="1"/>
          <p:nvPr/>
        </p:nvSpPr>
        <p:spPr>
          <a:xfrm>
            <a:off x="4974615" y="32816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011</a:t>
            </a:r>
          </a:p>
        </p:txBody>
      </p:sp>
      <p:sp>
        <p:nvSpPr>
          <p:cNvPr id="382" name="110"/>
          <p:cNvSpPr txBox="1"/>
          <p:nvPr/>
        </p:nvSpPr>
        <p:spPr>
          <a:xfrm>
            <a:off x="5344503" y="29387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110</a:t>
            </a:r>
          </a:p>
        </p:txBody>
      </p:sp>
      <p:sp>
        <p:nvSpPr>
          <p:cNvPr id="383" name="111"/>
          <p:cNvSpPr txBox="1"/>
          <p:nvPr/>
        </p:nvSpPr>
        <p:spPr>
          <a:xfrm>
            <a:off x="5319103" y="3281651"/>
            <a:ext cx="371655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111</a:t>
            </a:r>
          </a:p>
        </p:txBody>
      </p:sp>
      <p:sp>
        <p:nvSpPr>
          <p:cNvPr id="384" name="100"/>
          <p:cNvSpPr txBox="1"/>
          <p:nvPr/>
        </p:nvSpPr>
        <p:spPr>
          <a:xfrm>
            <a:off x="5662003" y="29482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100</a:t>
            </a:r>
          </a:p>
        </p:txBody>
      </p:sp>
      <p:sp>
        <p:nvSpPr>
          <p:cNvPr id="385" name="101"/>
          <p:cNvSpPr txBox="1"/>
          <p:nvPr/>
        </p:nvSpPr>
        <p:spPr>
          <a:xfrm>
            <a:off x="5687403" y="33038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101</a:t>
            </a:r>
          </a:p>
        </p:txBody>
      </p:sp>
      <p:sp>
        <p:nvSpPr>
          <p:cNvPr id="386" name="Oval"/>
          <p:cNvSpPr/>
          <p:nvPr/>
        </p:nvSpPr>
        <p:spPr>
          <a:xfrm>
            <a:off x="4809515" y="1802101"/>
            <a:ext cx="1282701" cy="266700"/>
          </a:xfrm>
          <a:prstGeom prst="ellipse">
            <a:avLst/>
          </a:prstGeom>
          <a:solidFill>
            <a:srgbClr val="E1E1E1"/>
          </a:solidFill>
          <a:ln w="25400"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87" name="Line"/>
          <p:cNvSpPr/>
          <p:nvPr/>
        </p:nvSpPr>
        <p:spPr>
          <a:xfrm>
            <a:off x="4798403" y="1954501"/>
            <a:ext cx="1588" cy="571500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8" name="Line"/>
          <p:cNvSpPr/>
          <p:nvPr/>
        </p:nvSpPr>
        <p:spPr>
          <a:xfrm>
            <a:off x="6109678" y="1986251"/>
            <a:ext cx="1588" cy="569913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9" name="Line"/>
          <p:cNvSpPr/>
          <p:nvPr/>
        </p:nvSpPr>
        <p:spPr>
          <a:xfrm>
            <a:off x="5428640" y="2097376"/>
            <a:ext cx="1588" cy="571500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92" name="Group"/>
          <p:cNvGrpSpPr/>
          <p:nvPr/>
        </p:nvGrpSpPr>
        <p:grpSpPr>
          <a:xfrm>
            <a:off x="4811103" y="2237076"/>
            <a:ext cx="615950" cy="139701"/>
            <a:chOff x="0" y="0"/>
            <a:chExt cx="615950" cy="139700"/>
          </a:xfrm>
        </p:grpSpPr>
        <p:sp>
          <p:nvSpPr>
            <p:cNvPr id="390" name="Lin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391" name="Shap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  <a:lnTo>
                    <a:pt x="21600" y="24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grpSp>
        <p:nvGrpSpPr>
          <p:cNvPr id="395" name="Group"/>
          <p:cNvGrpSpPr/>
          <p:nvPr/>
        </p:nvGrpSpPr>
        <p:grpSpPr>
          <a:xfrm>
            <a:off x="5446102" y="2214851"/>
            <a:ext cx="647702" cy="161926"/>
            <a:chOff x="0" y="0"/>
            <a:chExt cx="647700" cy="161925"/>
          </a:xfrm>
        </p:grpSpPr>
        <p:sp>
          <p:nvSpPr>
            <p:cNvPr id="393" name="Lin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394" name="Shap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  <a:lnTo>
                    <a:pt x="53" y="21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grpSp>
        <p:nvGrpSpPr>
          <p:cNvPr id="398" name="Group"/>
          <p:cNvGrpSpPr/>
          <p:nvPr/>
        </p:nvGrpSpPr>
        <p:grpSpPr>
          <a:xfrm>
            <a:off x="4811103" y="2541876"/>
            <a:ext cx="615950" cy="139701"/>
            <a:chOff x="0" y="0"/>
            <a:chExt cx="615950" cy="139700"/>
          </a:xfrm>
        </p:grpSpPr>
        <p:sp>
          <p:nvSpPr>
            <p:cNvPr id="396" name="Lin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397" name="Shap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  <a:lnTo>
                    <a:pt x="21600" y="24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grpSp>
        <p:nvGrpSpPr>
          <p:cNvPr id="401" name="Group"/>
          <p:cNvGrpSpPr/>
          <p:nvPr/>
        </p:nvGrpSpPr>
        <p:grpSpPr>
          <a:xfrm>
            <a:off x="5446102" y="2519651"/>
            <a:ext cx="647702" cy="161926"/>
            <a:chOff x="0" y="0"/>
            <a:chExt cx="647700" cy="161925"/>
          </a:xfrm>
        </p:grpSpPr>
        <p:sp>
          <p:nvSpPr>
            <p:cNvPr id="399" name="Lin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400" name="Shap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  <a:lnTo>
                    <a:pt x="53" y="21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sp>
        <p:nvSpPr>
          <p:cNvPr id="402" name="000"/>
          <p:cNvSpPr txBox="1"/>
          <p:nvPr/>
        </p:nvSpPr>
        <p:spPr>
          <a:xfrm>
            <a:off x="4704740" y="20497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000</a:t>
            </a:r>
          </a:p>
        </p:txBody>
      </p:sp>
      <p:sp>
        <p:nvSpPr>
          <p:cNvPr id="403" name="Line"/>
          <p:cNvSpPr/>
          <p:nvPr/>
        </p:nvSpPr>
        <p:spPr>
          <a:xfrm>
            <a:off x="5795353" y="2087851"/>
            <a:ext cx="1588" cy="569913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4" name="Line"/>
          <p:cNvSpPr/>
          <p:nvPr/>
        </p:nvSpPr>
        <p:spPr>
          <a:xfrm>
            <a:off x="5052403" y="2067213"/>
            <a:ext cx="1588" cy="571501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5" name="001"/>
          <p:cNvSpPr txBox="1"/>
          <p:nvPr/>
        </p:nvSpPr>
        <p:spPr>
          <a:xfrm>
            <a:off x="4704740" y="23545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001</a:t>
            </a:r>
          </a:p>
        </p:txBody>
      </p:sp>
      <p:sp>
        <p:nvSpPr>
          <p:cNvPr id="406" name="010"/>
          <p:cNvSpPr txBox="1"/>
          <p:nvPr/>
        </p:nvSpPr>
        <p:spPr>
          <a:xfrm>
            <a:off x="5050815" y="21513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010</a:t>
            </a:r>
          </a:p>
        </p:txBody>
      </p:sp>
      <p:sp>
        <p:nvSpPr>
          <p:cNvPr id="407" name="011"/>
          <p:cNvSpPr txBox="1"/>
          <p:nvPr/>
        </p:nvSpPr>
        <p:spPr>
          <a:xfrm>
            <a:off x="5050815" y="24561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011</a:t>
            </a:r>
          </a:p>
        </p:txBody>
      </p:sp>
      <p:sp>
        <p:nvSpPr>
          <p:cNvPr id="408" name="110"/>
          <p:cNvSpPr txBox="1"/>
          <p:nvPr/>
        </p:nvSpPr>
        <p:spPr>
          <a:xfrm>
            <a:off x="5395303" y="21513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110</a:t>
            </a:r>
          </a:p>
        </p:txBody>
      </p:sp>
      <p:sp>
        <p:nvSpPr>
          <p:cNvPr id="409" name="111"/>
          <p:cNvSpPr txBox="1"/>
          <p:nvPr/>
        </p:nvSpPr>
        <p:spPr>
          <a:xfrm>
            <a:off x="5395303" y="2456151"/>
            <a:ext cx="371655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111</a:t>
            </a:r>
          </a:p>
        </p:txBody>
      </p:sp>
      <p:sp>
        <p:nvSpPr>
          <p:cNvPr id="410" name="100"/>
          <p:cNvSpPr txBox="1"/>
          <p:nvPr/>
        </p:nvSpPr>
        <p:spPr>
          <a:xfrm>
            <a:off x="5750903" y="20592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100</a:t>
            </a:r>
          </a:p>
        </p:txBody>
      </p:sp>
      <p:sp>
        <p:nvSpPr>
          <p:cNvPr id="411" name="101"/>
          <p:cNvSpPr txBox="1"/>
          <p:nvPr/>
        </p:nvSpPr>
        <p:spPr>
          <a:xfrm>
            <a:off x="5750903" y="23640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101</a:t>
            </a:r>
          </a:p>
        </p:txBody>
      </p:sp>
      <p:sp>
        <p:nvSpPr>
          <p:cNvPr id="420" name="Line"/>
          <p:cNvSpPr/>
          <p:nvPr/>
        </p:nvSpPr>
        <p:spPr>
          <a:xfrm>
            <a:off x="4611634" y="1634708"/>
            <a:ext cx="1681763" cy="5822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166" h="21600" extrusionOk="0">
                <a:moveTo>
                  <a:pt x="1067" y="21296"/>
                </a:moveTo>
                <a:cubicBezTo>
                  <a:pt x="1067" y="21296"/>
                  <a:pt x="-3742" y="0"/>
                  <a:pt x="7058" y="0"/>
                </a:cubicBezTo>
                <a:cubicBezTo>
                  <a:pt x="17858" y="0"/>
                  <a:pt x="16991" y="19470"/>
                  <a:pt x="14784" y="21600"/>
                </a:cubicBezTo>
              </a:path>
            </a:pathLst>
          </a:custGeom>
          <a:ln w="25400">
            <a:solidFill>
              <a:srgbClr val="DA273E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421" name="Adjacent"/>
          <p:cNvSpPr txBox="1"/>
          <p:nvPr/>
        </p:nvSpPr>
        <p:spPr>
          <a:xfrm>
            <a:off x="6506553" y="3456276"/>
            <a:ext cx="1211229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Adjacent</a:t>
            </a:r>
          </a:p>
        </p:txBody>
      </p:sp>
      <p:sp>
        <p:nvSpPr>
          <p:cNvPr id="422" name="Kmap adjacencies go “around the edges”…"/>
          <p:cNvSpPr txBox="1"/>
          <p:nvPr/>
        </p:nvSpPr>
        <p:spPr>
          <a:xfrm>
            <a:off x="984085" y="4223539"/>
            <a:ext cx="6262236" cy="1179810"/>
          </a:xfrm>
          <a:prstGeom prst="rect">
            <a:avLst/>
          </a:prstGeom>
          <a:solidFill>
            <a:srgbClr val="C00000"/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0" marR="39686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K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-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map adjacencies go “around the edges”</a:t>
            </a:r>
          </a:p>
          <a:p>
            <a:pPr marL="0" marR="39686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Wrap around from first to last column</a:t>
            </a:r>
          </a:p>
          <a:p>
            <a:pPr marL="0" marR="39686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Wrap around from top row to bottom row</a:t>
            </a:r>
          </a:p>
        </p:txBody>
      </p:sp>
      <p:graphicFrame>
        <p:nvGraphicFramePr>
          <p:cNvPr id="83" name="Table">
            <a:extLst>
              <a:ext uri="{FF2B5EF4-FFF2-40B4-BE49-F238E27FC236}">
                <a16:creationId xmlns:a16="http://schemas.microsoft.com/office/drawing/2014/main" id="{380291F1-688A-46F7-9BD4-D4036D1F98D9}"/>
              </a:ext>
            </a:extLst>
          </p:cNvPr>
          <p:cNvGraphicFramePr/>
          <p:nvPr/>
        </p:nvGraphicFramePr>
        <p:xfrm>
          <a:off x="858385" y="1584325"/>
          <a:ext cx="2540000" cy="16256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B24ABC03-2BDF-4119-B8C2-8E9923E877CE}"/>
                  </a:ext>
                </a:extLst>
              </p:cNvPr>
              <p:cNvSpPr/>
              <p:nvPr/>
            </p:nvSpPr>
            <p:spPr>
              <a:xfrm>
                <a:off x="868606" y="2118554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B24ABC03-2BDF-4119-B8C2-8E9923E877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606" y="2118554"/>
                <a:ext cx="401071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8D872CD-91CE-4396-B5C7-88A60417DEE5}"/>
                  </a:ext>
                </a:extLst>
              </p:cNvPr>
              <p:cNvSpPr/>
              <p:nvPr/>
            </p:nvSpPr>
            <p:spPr>
              <a:xfrm>
                <a:off x="931445" y="1861873"/>
                <a:ext cx="55976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8D872CD-91CE-4396-B5C7-88A60417DE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1445" y="1861873"/>
                <a:ext cx="559769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Line">
            <a:extLst>
              <a:ext uri="{FF2B5EF4-FFF2-40B4-BE49-F238E27FC236}">
                <a16:creationId xmlns:a16="http://schemas.microsoft.com/office/drawing/2014/main" id="{F398E3E5-E9D2-40D2-B793-93258FFAFF73}"/>
              </a:ext>
            </a:extLst>
          </p:cNvPr>
          <p:cNvSpPr/>
          <p:nvPr/>
        </p:nvSpPr>
        <p:spPr>
          <a:xfrm>
            <a:off x="971516" y="2082486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23851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" grpId="0" animBg="1"/>
      <p:bldP spid="345" grpId="0" animBg="1"/>
      <p:bldP spid="346" grpId="0" animBg="1"/>
      <p:bldP spid="347" grpId="0" animBg="1"/>
      <p:bldP spid="348" grpId="0" animBg="1"/>
      <p:bldP spid="377" grpId="0" animBg="1"/>
      <p:bldP spid="378" grpId="0" animBg="1"/>
      <p:bldP spid="379" grpId="0" animBg="1"/>
      <p:bldP spid="380" grpId="0" animBg="1"/>
      <p:bldP spid="381" grpId="0" animBg="1"/>
      <p:bldP spid="382" grpId="0" animBg="1"/>
      <p:bldP spid="383" grpId="0" animBg="1"/>
      <p:bldP spid="384" grpId="0" animBg="1"/>
      <p:bldP spid="385" grpId="0" animBg="1"/>
      <p:bldP spid="386" grpId="0" animBg="1"/>
      <p:bldP spid="387" grpId="0" animBg="1"/>
      <p:bldP spid="388" grpId="0" animBg="1"/>
      <p:bldP spid="389" grpId="0" animBg="1"/>
      <p:bldP spid="402" grpId="0" animBg="1"/>
      <p:bldP spid="403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09" grpId="0" animBg="1"/>
      <p:bldP spid="410" grpId="0" animBg="1"/>
      <p:bldP spid="411" grpId="0" animBg="1"/>
      <p:bldP spid="420" grpId="0" animBg="1"/>
      <p:bldP spid="421" grpId="0" animBg="1"/>
      <p:bldP spid="422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60FE55B-6A64-492D-9521-33FE68147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K-map Cover - 4 Input Variables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B0190B-8797-47C4-A527-47E2949D9B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6" name="Table">
            <a:extLst>
              <a:ext uri="{FF2B5EF4-FFF2-40B4-BE49-F238E27FC236}">
                <a16:creationId xmlns:a16="http://schemas.microsoft.com/office/drawing/2014/main" id="{161160B9-B8BF-4476-805F-38077BE2E4F5}"/>
              </a:ext>
            </a:extLst>
          </p:cNvPr>
          <p:cNvGraphicFramePr/>
          <p:nvPr/>
        </p:nvGraphicFramePr>
        <p:xfrm>
          <a:off x="309397" y="1524000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90A2917-9000-4F7B-9679-084B994164E3}"/>
                  </a:ext>
                </a:extLst>
              </p:cNvPr>
              <p:cNvSpPr/>
              <p:nvPr/>
            </p:nvSpPr>
            <p:spPr>
              <a:xfrm>
                <a:off x="152400" y="2061078"/>
                <a:ext cx="56778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90A2917-9000-4F7B-9679-084B994164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2061078"/>
                <a:ext cx="567784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8341D46-DF0C-40AF-BD3E-40760DEE6044}"/>
                  </a:ext>
                </a:extLst>
              </p:cNvPr>
              <p:cNvSpPr/>
              <p:nvPr/>
            </p:nvSpPr>
            <p:spPr>
              <a:xfrm>
                <a:off x="350433" y="1803516"/>
                <a:ext cx="5661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𝑪𝑫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8341D46-DF0C-40AF-BD3E-40760DEE60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433" y="1803516"/>
                <a:ext cx="566181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Line">
            <a:extLst>
              <a:ext uri="{FF2B5EF4-FFF2-40B4-BE49-F238E27FC236}">
                <a16:creationId xmlns:a16="http://schemas.microsoft.com/office/drawing/2014/main" id="{05FA809A-7BAC-47BC-8D53-29C53F2F08C4}"/>
              </a:ext>
            </a:extLst>
          </p:cNvPr>
          <p:cNvSpPr/>
          <p:nvPr/>
        </p:nvSpPr>
        <p:spPr>
          <a:xfrm>
            <a:off x="410066" y="2014622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">
            <a:extLst>
              <a:ext uri="{FF2B5EF4-FFF2-40B4-BE49-F238E27FC236}">
                <a16:creationId xmlns:a16="http://schemas.microsoft.com/office/drawing/2014/main" id="{3865355B-D986-42D0-8A26-07BB63E397D4}"/>
              </a:ext>
            </a:extLst>
          </p:cNvPr>
          <p:cNvSpPr/>
          <p:nvPr/>
        </p:nvSpPr>
        <p:spPr>
          <a:xfrm>
            <a:off x="3384424" y="1499748"/>
            <a:ext cx="5526214" cy="1346200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solidFill>
              <a:srgbClr val="AAAAAA"/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Strategy for “circling” rectangles on Kmap:…">
            <a:extLst>
              <a:ext uri="{FF2B5EF4-FFF2-40B4-BE49-F238E27FC236}">
                <a16:creationId xmlns:a16="http://schemas.microsoft.com/office/drawing/2014/main" id="{D95C8308-A9E9-49D2-BD0A-BED7479212EA}"/>
              </a:ext>
            </a:extLst>
          </p:cNvPr>
          <p:cNvSpPr/>
          <p:nvPr/>
        </p:nvSpPr>
        <p:spPr>
          <a:xfrm>
            <a:off x="3060757" y="3285593"/>
            <a:ext cx="5854643" cy="1911292"/>
          </a:xfrm>
          <a:prstGeom prst="rect">
            <a:avLst/>
          </a:prstGeom>
          <a:solidFill>
            <a:schemeClr val="accent3">
              <a:lumMod val="95000"/>
            </a:schemeClr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6200" tIns="76200" rIns="76200" bIns="762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ts val="15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Strategy for “circling” rectangles on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Kmap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ts val="15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  As 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big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 as possible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ts val="15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Biggest “oops!” that people forget:</a:t>
            </a:r>
          </a:p>
          <a:p>
            <a:pPr marL="38100" marR="3810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  Wrap-arounds</a:t>
            </a:r>
          </a:p>
        </p:txBody>
      </p:sp>
      <p:sp>
        <p:nvSpPr>
          <p:cNvPr id="16" name="Rectangle">
            <a:extLst>
              <a:ext uri="{FF2B5EF4-FFF2-40B4-BE49-F238E27FC236}">
                <a16:creationId xmlns:a16="http://schemas.microsoft.com/office/drawing/2014/main" id="{D35D062C-CD70-4C64-B63F-D05D85F0A208}"/>
              </a:ext>
            </a:extLst>
          </p:cNvPr>
          <p:cNvSpPr/>
          <p:nvPr/>
        </p:nvSpPr>
        <p:spPr>
          <a:xfrm>
            <a:off x="3149600" y="3700605"/>
            <a:ext cx="2717800" cy="5715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7" name="Rectangle">
            <a:extLst>
              <a:ext uri="{FF2B5EF4-FFF2-40B4-BE49-F238E27FC236}">
                <a16:creationId xmlns:a16="http://schemas.microsoft.com/office/drawing/2014/main" id="{8C501C1C-4418-43C8-8ABA-9CF7F3DC38DA}"/>
              </a:ext>
            </a:extLst>
          </p:cNvPr>
          <p:cNvSpPr/>
          <p:nvPr/>
        </p:nvSpPr>
        <p:spPr>
          <a:xfrm>
            <a:off x="3302000" y="4806339"/>
            <a:ext cx="2717800" cy="3429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9A33263-F7F9-4C3D-9D39-B996B65AA4F4}"/>
                  </a:ext>
                </a:extLst>
              </p:cNvPr>
              <p:cNvSpPr/>
              <p:nvPr/>
            </p:nvSpPr>
            <p:spPr>
              <a:xfrm>
                <a:off x="3311980" y="1473599"/>
                <a:ext cx="5706819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,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,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,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𝐃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𝟓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𝟖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𝟗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𝟏𝟏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𝟏𝟐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𝟏𝟑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𝟏𝟒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𝟏𝟓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9A33263-F7F9-4C3D-9D39-B996B65AA4F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1980" y="1473599"/>
                <a:ext cx="5706819" cy="763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568D953-AFE6-46B5-81DE-B29907CAEDCC}"/>
                  </a:ext>
                </a:extLst>
              </p:cNvPr>
              <p:cNvSpPr/>
              <p:nvPr/>
            </p:nvSpPr>
            <p:spPr>
              <a:xfrm>
                <a:off x="3384424" y="2210577"/>
                <a:ext cx="6158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568D953-AFE6-46B5-81DE-B29907CAED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4424" y="2210577"/>
                <a:ext cx="6158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98A685E-59AC-4CAE-80DE-FEF0DF3A3D76}"/>
                  </a:ext>
                </a:extLst>
              </p:cNvPr>
              <p:cNvSpPr/>
              <p:nvPr/>
            </p:nvSpPr>
            <p:spPr>
              <a:xfrm>
                <a:off x="3806991" y="2207427"/>
                <a:ext cx="1755609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  <m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98A685E-59AC-4CAE-80DE-FEF0DF3A3D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6991" y="2207427"/>
                <a:ext cx="1755609" cy="369909"/>
              </a:xfrm>
              <a:prstGeom prst="rect">
                <a:avLst/>
              </a:prstGeom>
              <a:blipFill>
                <a:blip r:embed="rId6"/>
                <a:stretch>
                  <a:fillRect r="-72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C3C85AC-1F96-4798-8AE3-505FB0E085F5}"/>
                  </a:ext>
                </a:extLst>
              </p:cNvPr>
              <p:cNvSpPr/>
              <p:nvPr/>
            </p:nvSpPr>
            <p:spPr>
              <a:xfrm>
                <a:off x="3801403" y="2211235"/>
                <a:ext cx="102143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C3C85AC-1F96-4798-8AE3-505FB0E085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1403" y="2211235"/>
                <a:ext cx="1021433" cy="369332"/>
              </a:xfrm>
              <a:prstGeom prst="rect">
                <a:avLst/>
              </a:prstGeom>
              <a:blipFill>
                <a:blip r:embed="rId7"/>
                <a:stretch>
                  <a:fillRect r="-27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C9D6712-1A2C-446D-A642-B6A7FAE9B653}"/>
                  </a:ext>
                </a:extLst>
              </p:cNvPr>
              <p:cNvSpPr/>
              <p:nvPr/>
            </p:nvSpPr>
            <p:spPr>
              <a:xfrm>
                <a:off x="3801403" y="2207716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C9D6712-1A2C-446D-A642-B6A7FAE9B65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1403" y="2207716"/>
                <a:ext cx="405880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Oval">
            <a:extLst>
              <a:ext uri="{FF2B5EF4-FFF2-40B4-BE49-F238E27FC236}">
                <a16:creationId xmlns:a16="http://schemas.microsoft.com/office/drawing/2014/main" id="{885F703C-0827-4F47-B76C-BCA6525255D7}"/>
              </a:ext>
            </a:extLst>
          </p:cNvPr>
          <p:cNvSpPr/>
          <p:nvPr/>
        </p:nvSpPr>
        <p:spPr>
          <a:xfrm>
            <a:off x="1321929" y="2718010"/>
            <a:ext cx="495300" cy="914400"/>
          </a:xfrm>
          <a:prstGeom prst="ellipse">
            <a:avLst/>
          </a:prstGeom>
          <a:ln w="57150">
            <a:solidFill>
              <a:srgbClr val="DA273E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Times"/>
              <a:sym typeface="Times"/>
            </a:endParaRPr>
          </a:p>
        </p:txBody>
      </p:sp>
      <p:sp>
        <p:nvSpPr>
          <p:cNvPr id="24" name="Oval">
            <a:extLst>
              <a:ext uri="{FF2B5EF4-FFF2-40B4-BE49-F238E27FC236}">
                <a16:creationId xmlns:a16="http://schemas.microsoft.com/office/drawing/2014/main" id="{FB35C194-2A2E-4054-AC96-566162E81A7C}"/>
              </a:ext>
            </a:extLst>
          </p:cNvPr>
          <p:cNvSpPr/>
          <p:nvPr/>
        </p:nvSpPr>
        <p:spPr>
          <a:xfrm>
            <a:off x="628831" y="3140919"/>
            <a:ext cx="2298700" cy="914400"/>
          </a:xfrm>
          <a:prstGeom prst="ellipse">
            <a:avLst/>
          </a:prstGeom>
          <a:ln w="57150">
            <a:solidFill>
              <a:srgbClr val="DA273E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Times"/>
              <a:sym typeface="Times"/>
            </a:endParaRPr>
          </a:p>
        </p:txBody>
      </p:sp>
      <p:grpSp>
        <p:nvGrpSpPr>
          <p:cNvPr id="25" name="Group">
            <a:extLst>
              <a:ext uri="{FF2B5EF4-FFF2-40B4-BE49-F238E27FC236}">
                <a16:creationId xmlns:a16="http://schemas.microsoft.com/office/drawing/2014/main" id="{1C1094DA-F3D8-443E-A539-41669281D7A2}"/>
              </a:ext>
            </a:extLst>
          </p:cNvPr>
          <p:cNvGrpSpPr/>
          <p:nvPr/>
        </p:nvGrpSpPr>
        <p:grpSpPr>
          <a:xfrm>
            <a:off x="346345" y="1891376"/>
            <a:ext cx="2941768" cy="2508297"/>
            <a:chOff x="455" y="-2958"/>
            <a:chExt cx="2941766" cy="2508296"/>
          </a:xfrm>
        </p:grpSpPr>
        <p:sp>
          <p:nvSpPr>
            <p:cNvPr id="26" name="Line">
              <a:extLst>
                <a:ext uri="{FF2B5EF4-FFF2-40B4-BE49-F238E27FC236}">
                  <a16:creationId xmlns:a16="http://schemas.microsoft.com/office/drawing/2014/main" id="{B7299389-315F-4EBD-9EA9-CFA43D4140D6}"/>
                </a:ext>
              </a:extLst>
            </p:cNvPr>
            <p:cNvSpPr/>
            <p:nvPr/>
          </p:nvSpPr>
          <p:spPr>
            <a:xfrm>
              <a:off x="455" y="1423"/>
              <a:ext cx="893698" cy="826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27" name="Line">
              <a:extLst>
                <a:ext uri="{FF2B5EF4-FFF2-40B4-BE49-F238E27FC236}">
                  <a16:creationId xmlns:a16="http://schemas.microsoft.com/office/drawing/2014/main" id="{9FF04046-2DC1-4860-A4F6-2E05F371DB18}"/>
                </a:ext>
              </a:extLst>
            </p:cNvPr>
            <p:cNvSpPr/>
            <p:nvPr/>
          </p:nvSpPr>
          <p:spPr>
            <a:xfrm flipH="1">
              <a:off x="2048523" y="-2958"/>
              <a:ext cx="893698" cy="826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28" name="Line">
              <a:extLst>
                <a:ext uri="{FF2B5EF4-FFF2-40B4-BE49-F238E27FC236}">
                  <a16:creationId xmlns:a16="http://schemas.microsoft.com/office/drawing/2014/main" id="{D4D5C49D-D20C-4CFB-914D-FA09011D1E4B}"/>
                </a:ext>
              </a:extLst>
            </p:cNvPr>
            <p:cNvSpPr/>
            <p:nvPr/>
          </p:nvSpPr>
          <p:spPr>
            <a:xfrm rot="10800000">
              <a:off x="1980143" y="1662442"/>
              <a:ext cx="893698" cy="826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29" name="Line">
              <a:extLst>
                <a:ext uri="{FF2B5EF4-FFF2-40B4-BE49-F238E27FC236}">
                  <a16:creationId xmlns:a16="http://schemas.microsoft.com/office/drawing/2014/main" id="{0DF87369-3CE0-44A0-87F7-64D83970E88C}"/>
                </a:ext>
              </a:extLst>
            </p:cNvPr>
            <p:cNvSpPr/>
            <p:nvPr/>
          </p:nvSpPr>
          <p:spPr>
            <a:xfrm rot="10800000" flipH="1">
              <a:off x="17976" y="1678703"/>
              <a:ext cx="893697" cy="826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1972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 advAuto="0"/>
      <p:bldP spid="16" grpId="1" animBg="1"/>
      <p:bldP spid="17" grpId="0" animBg="1" advAuto="0"/>
      <p:bldP spid="17" grpId="1" animBg="1"/>
      <p:bldP spid="18" grpId="0"/>
      <p:bldP spid="19" grpId="0"/>
      <p:bldP spid="20" grpId="0"/>
      <p:bldP spid="21" grpId="0"/>
      <p:bldP spid="22" grpId="0"/>
      <p:bldP spid="23" grpId="0" animBg="1" advAuto="0"/>
      <p:bldP spid="24" grpId="0" animBg="1" advAuto="0"/>
      <p:bldP spid="25" grpId="0" animBg="1" advAuto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55287-EA92-4606-BDE2-1982CF72B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Example:  As Logic Gates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72FF3-D4D2-4ADA-91E1-690288F148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C00000"/>
                </a:solidFill>
              </a:rPr>
              <a:t>What does this solution look like as gates?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 sz="1100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0466FC-0080-403E-B5F8-8FE48A7DBE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EE7743D9-1CC9-471D-B7C4-C722D4A0D135}"/>
              </a:ext>
            </a:extLst>
          </p:cNvPr>
          <p:cNvSpPr/>
          <p:nvPr/>
        </p:nvSpPr>
        <p:spPr>
          <a:xfrm>
            <a:off x="930275" y="1541463"/>
            <a:ext cx="7213600" cy="2878138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pic>
        <p:nvPicPr>
          <p:cNvPr id="12" name="droppedImage.pdf" descr="droppedImage.pdf">
            <a:extLst>
              <a:ext uri="{FF2B5EF4-FFF2-40B4-BE49-F238E27FC236}">
                <a16:creationId xmlns:a16="http://schemas.microsoft.com/office/drawing/2014/main" id="{67DEA3AD-4092-46B8-874B-23F6BB13DD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7180" y="2218354"/>
            <a:ext cx="3416300" cy="1739900"/>
          </a:xfrm>
          <a:prstGeom prst="rect">
            <a:avLst/>
          </a:prstGeom>
          <a:ln w="25400"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43C3618-C127-4D6B-89BB-5B9571631DE0}"/>
                  </a:ext>
                </a:extLst>
              </p:cNvPr>
              <p:cNvSpPr/>
              <p:nvPr/>
            </p:nvSpPr>
            <p:spPr>
              <a:xfrm>
                <a:off x="1000125" y="1600855"/>
                <a:ext cx="176843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𝑫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43C3618-C127-4D6B-89BB-5B9571631D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125" y="1600855"/>
                <a:ext cx="1768433" cy="369909"/>
              </a:xfrm>
              <a:prstGeom prst="rect">
                <a:avLst/>
              </a:prstGeom>
              <a:blipFill>
                <a:blip r:embed="rId3"/>
                <a:stretch>
                  <a:fillRect r="-158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6767DD3-C50A-4B6A-9292-50FE4B60237B}"/>
                  </a:ext>
                </a:extLst>
              </p:cNvPr>
              <p:cNvSpPr/>
              <p:nvPr/>
            </p:nvSpPr>
            <p:spPr>
              <a:xfrm>
                <a:off x="2886172" y="203368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6767DD3-C50A-4B6A-9292-50FE4B6023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6172" y="2033688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86B7E6A-E1CE-4D61-988A-30F371116928}"/>
                  </a:ext>
                </a:extLst>
              </p:cNvPr>
              <p:cNvSpPr/>
              <p:nvPr/>
            </p:nvSpPr>
            <p:spPr>
              <a:xfrm>
                <a:off x="2887775" y="2462835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86B7E6A-E1CE-4D61-988A-30F371116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7775" y="2462835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B98615D-B8B5-4AB1-BAAF-1EEFF0D7113D}"/>
                  </a:ext>
                </a:extLst>
              </p:cNvPr>
              <p:cNvSpPr/>
              <p:nvPr/>
            </p:nvSpPr>
            <p:spPr>
              <a:xfrm>
                <a:off x="2665566" y="2592438"/>
                <a:ext cx="393056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B98615D-B8B5-4AB1-BAAF-1EEFF0D7113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5566" y="2592438"/>
                <a:ext cx="393056" cy="36990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D2ED999-8937-4703-BE1E-94CB94CEAFC7}"/>
                  </a:ext>
                </a:extLst>
              </p:cNvPr>
              <p:cNvSpPr/>
              <p:nvPr/>
            </p:nvSpPr>
            <p:spPr>
              <a:xfrm>
                <a:off x="2881363" y="2721036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𝐃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D2ED999-8937-4703-BE1E-94CB94CEAF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363" y="2721036"/>
                <a:ext cx="415498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4DBDF95-ED89-4D80-8C5D-0375F977CF4E}"/>
                  </a:ext>
                </a:extLst>
              </p:cNvPr>
              <p:cNvSpPr/>
              <p:nvPr/>
            </p:nvSpPr>
            <p:spPr>
              <a:xfrm>
                <a:off x="2881363" y="3218966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4DBDF95-ED89-4D80-8C5D-0375F977CF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363" y="3218966"/>
                <a:ext cx="415498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042DA8B-C181-4F8D-9D16-09A4809EED13}"/>
                  </a:ext>
                </a:extLst>
              </p:cNvPr>
              <p:cNvSpPr/>
              <p:nvPr/>
            </p:nvSpPr>
            <p:spPr>
              <a:xfrm>
                <a:off x="2878157" y="3451333"/>
                <a:ext cx="42191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042DA8B-C181-4F8D-9D16-09A4809EED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8157" y="3451333"/>
                <a:ext cx="421910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">
            <a:extLst>
              <a:ext uri="{FF2B5EF4-FFF2-40B4-BE49-F238E27FC236}">
                <a16:creationId xmlns:a16="http://schemas.microsoft.com/office/drawing/2014/main" id="{AFD373CB-1DCB-42B7-8650-849F2114CCB8}"/>
              </a:ext>
            </a:extLst>
          </p:cNvPr>
          <p:cNvSpPr/>
          <p:nvPr/>
        </p:nvSpPr>
        <p:spPr>
          <a:xfrm>
            <a:off x="2715418" y="2108134"/>
            <a:ext cx="546100" cy="19177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6016920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13" grpId="0" animBg="1" advAuto="0"/>
      <p:bldP spid="13" grpId="1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69D55-D8A9-E440-974E-8660BA217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Logic Minimization Using K-Maps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B7DD5-C5AF-7540-9E00-8B5A615D16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Very simple guideline:</a:t>
            </a:r>
          </a:p>
          <a:p>
            <a:pPr lvl="1"/>
            <a:r>
              <a:rPr lang="en-US"/>
              <a:t>Circle all the rectangular blocks of 1’s in the map, using the fewest possible number of circles</a:t>
            </a:r>
          </a:p>
          <a:p>
            <a:pPr lvl="2"/>
            <a:r>
              <a:rPr lang="en-US"/>
              <a:t>Each circle should be as large as possible</a:t>
            </a:r>
          </a:p>
          <a:p>
            <a:pPr lvl="1"/>
            <a:r>
              <a:rPr lang="en-US"/>
              <a:t>Read off the implicants that were circled</a:t>
            </a:r>
          </a:p>
          <a:p>
            <a:endParaRPr lang="en-US"/>
          </a:p>
          <a:p>
            <a:r>
              <a:rPr lang="en-US"/>
              <a:t>More formally:</a:t>
            </a:r>
          </a:p>
          <a:p>
            <a:pPr lvl="1"/>
            <a:r>
              <a:rPr lang="en-US"/>
              <a:t>A Boolean equation is minimized when it is written as a sum of the fewest number of prime implicants</a:t>
            </a:r>
          </a:p>
          <a:p>
            <a:pPr lvl="1"/>
            <a:r>
              <a:rPr lang="en-US"/>
              <a:t>Each circle on the K-map represents an implicant</a:t>
            </a:r>
          </a:p>
          <a:p>
            <a:pPr lvl="1"/>
            <a:r>
              <a:rPr lang="en-US"/>
              <a:t>The largest possible circles are prime implicants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E91BE-8C2D-F744-9A35-F01A51D617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4930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D0C63-7ABB-4E9D-BDEA-76A4907B9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K-map Rules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FB91592-6A50-45B2-9F62-76A4DB7FDC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28600" y="914400"/>
                <a:ext cx="8839200" cy="5193723"/>
              </a:xfrm>
            </p:spPr>
            <p:txBody>
              <a:bodyPr/>
              <a:lstStyle/>
              <a:p>
                <a:r>
                  <a:rPr lang="en-US" b="1">
                    <a:solidFill>
                      <a:srgbClr val="00B050"/>
                    </a:solidFill>
                  </a:rPr>
                  <a:t>What can be legally combined (circled) in the K-map?</a:t>
                </a:r>
              </a:p>
              <a:p>
                <a:pPr lvl="1"/>
                <a:r>
                  <a:rPr lang="en-US" sz="2000"/>
                  <a:t>Rectangular groups of </a:t>
                </a:r>
                <a:r>
                  <a:rPr lang="en-US" sz="2000">
                    <a:solidFill>
                      <a:srgbClr val="0000FF"/>
                    </a:solidFill>
                  </a:rPr>
                  <a:t>size 2</a:t>
                </a:r>
                <a:r>
                  <a:rPr lang="en-US" sz="2000" baseline="31999">
                    <a:solidFill>
                      <a:srgbClr val="0000FF"/>
                    </a:solidFill>
                  </a:rPr>
                  <a:t>k</a:t>
                </a:r>
                <a:r>
                  <a:rPr lang="en-US" sz="2000">
                    <a:solidFill>
                      <a:srgbClr val="0000FF"/>
                    </a:solidFill>
                  </a:rPr>
                  <a:t> </a:t>
                </a:r>
                <a:r>
                  <a:rPr lang="en-US" sz="2000"/>
                  <a:t>for any integer k</a:t>
                </a:r>
              </a:p>
              <a:p>
                <a:pPr lvl="1"/>
                <a:r>
                  <a:rPr lang="en-US" sz="2000"/>
                  <a:t>Each cell has the same value (1, for now)</a:t>
                </a:r>
              </a:p>
              <a:p>
                <a:pPr lvl="1"/>
                <a:r>
                  <a:rPr lang="en-US" sz="2000"/>
                  <a:t>All values must be adjacent</a:t>
                </a:r>
              </a:p>
              <a:p>
                <a:pPr lvl="2"/>
                <a:r>
                  <a:rPr lang="en-US" sz="1800"/>
                  <a:t>Wrap-around edge is okay</a:t>
                </a:r>
              </a:p>
              <a:p>
                <a:pPr lvl="2"/>
                <a:endParaRPr lang="en-US" sz="1600"/>
              </a:p>
              <a:p>
                <a:r>
                  <a:rPr lang="en-US" b="1">
                    <a:solidFill>
                      <a:srgbClr val="0000FF"/>
                    </a:solidFill>
                  </a:rPr>
                  <a:t>How does a group become a term in an expression?</a:t>
                </a:r>
              </a:p>
              <a:p>
                <a:pPr lvl="1"/>
                <a:r>
                  <a:rPr lang="en-US" sz="2000"/>
                  <a:t>Determine which literals are constant, and which vary across group</a:t>
                </a:r>
              </a:p>
              <a:p>
                <a:pPr lvl="1"/>
                <a:r>
                  <a:rPr lang="en-US" sz="2000"/>
                  <a:t>Eliminate varying literals, then AND the constant literals</a:t>
                </a:r>
              </a:p>
              <a:p>
                <a:pPr lvl="2"/>
                <a:r>
                  <a:rPr lang="en-US" sz="1800"/>
                  <a:t> constant 1 ➙ use </a:t>
                </a:r>
                <a14:m>
                  <m:oMath xmlns:m="http://schemas.openxmlformats.org/officeDocument/2006/math">
                    <m:r>
                      <a:rPr lang="en-US" sz="1800" b="1">
                        <a:solidFill>
                          <a:srgbClr val="0000FF"/>
                        </a:solidFill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𝐗</m:t>
                    </m:r>
                  </m:oMath>
                </a14:m>
                <a:r>
                  <a:rPr lang="en-US" sz="1800"/>
                  <a:t>,  constant 0 ➙ use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800" b="1" i="1" smtClean="0">
                            <a:solidFill>
                              <a:srgbClr val="0000FF"/>
                            </a:solidFill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lang="en-US" sz="1800" b="1" i="1" smtClean="0">
                            <a:solidFill>
                              <a:srgbClr val="0000FF"/>
                            </a:solidFill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𝑿</m:t>
                        </m:r>
                      </m:e>
                    </m:acc>
                  </m:oMath>
                </a14:m>
                <a:endParaRPr lang="en-US" sz="1800"/>
              </a:p>
              <a:p>
                <a:pPr lvl="2"/>
                <a:endParaRPr lang="en-US" sz="1600"/>
              </a:p>
              <a:p>
                <a:r>
                  <a:rPr lang="en-US" b="1">
                    <a:solidFill>
                      <a:srgbClr val="C00000"/>
                    </a:solidFill>
                  </a:rPr>
                  <a:t>What is a good solution?</a:t>
                </a:r>
              </a:p>
              <a:p>
                <a:pPr lvl="1"/>
                <a:r>
                  <a:rPr lang="en-US" sz="2000"/>
                  <a:t>Biggest groupings ➙ eliminate more variables (literals) in each term </a:t>
                </a:r>
              </a:p>
              <a:p>
                <a:pPr lvl="1"/>
                <a:r>
                  <a:rPr lang="en-US" sz="2000"/>
                  <a:t>Fewest groupings ➙  fewer terms (gates) all together</a:t>
                </a:r>
              </a:p>
              <a:p>
                <a:pPr lvl="1"/>
                <a:r>
                  <a:rPr lang="en-US" sz="2000"/>
                  <a:t>OR together all AND terms you create from individual groups</a:t>
                </a:r>
              </a:p>
              <a:p>
                <a:endParaRPr lang="en-US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FB91592-6A50-45B2-9F62-76A4DB7FDC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14400"/>
                <a:ext cx="8839200" cy="5193723"/>
              </a:xfrm>
              <a:blipFill>
                <a:blip r:embed="rId2"/>
                <a:stretch>
                  <a:fillRect l="-276" t="-939" b="-80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F6B05E-5ECB-4924-ABBD-585A2DFD97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499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K-map Example: Two-bit Comparator</a:t>
            </a:r>
            <a:endParaRPr/>
          </a:p>
        </p:txBody>
      </p:sp>
      <p:sp>
        <p:nvSpPr>
          <p:cNvPr id="519" name="Design Approach:…"/>
          <p:cNvSpPr txBox="1"/>
          <p:nvPr/>
        </p:nvSpPr>
        <p:spPr>
          <a:xfrm>
            <a:off x="1219200" y="5029200"/>
            <a:ext cx="2830005" cy="122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Design Approach: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000000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Write a 4-Variable K-map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for each of the 3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output functions</a:t>
            </a:r>
          </a:p>
        </p:txBody>
      </p:sp>
      <p:sp>
        <p:nvSpPr>
          <p:cNvPr id="5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119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22" name="Table"/>
          <p:cNvGraphicFramePr/>
          <p:nvPr/>
        </p:nvGraphicFramePr>
        <p:xfrm>
          <a:off x="5562600" y="990600"/>
          <a:ext cx="2667000" cy="5354320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523" name="Table"/>
          <p:cNvGraphicFramePr/>
          <p:nvPr/>
        </p:nvGraphicFramePr>
        <p:xfrm>
          <a:off x="1378297" y="1371600"/>
          <a:ext cx="2641600" cy="3079814"/>
        </p:xfrm>
        <a:graphic>
          <a:graphicData uri="http://schemas.openxmlformats.org/drawingml/2006/table">
            <a:tbl>
              <a:tblPr/>
              <a:tblGrid>
                <a:gridCol w="584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  <a:endParaRPr lang="en-US"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AB = CD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lnSpc>
                          <a:spcPct val="200000"/>
                        </a:lnSpc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AB &lt; CD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lnSpc>
                          <a:spcPct val="200000"/>
                        </a:lnSpc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AB &gt; CD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lnSpc>
                          <a:spcPct val="200000"/>
                        </a:lnSpc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4338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Title 1">
            <a:extLst>
              <a:ext uri="{FF2B5EF4-FFF2-40B4-BE49-F238E27FC236}">
                <a16:creationId xmlns:a16="http://schemas.microsoft.com/office/drawing/2014/main" id="{97D94A2D-136D-4245-859D-0C77F98B73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Transformation Hierarchy</a:t>
            </a:r>
          </a:p>
        </p:txBody>
      </p:sp>
      <p:sp>
        <p:nvSpPr>
          <p:cNvPr id="120834" name="Content Placeholder 2">
            <a:extLst>
              <a:ext uri="{FF2B5EF4-FFF2-40B4-BE49-F238E27FC236}">
                <a16:creationId xmlns:a16="http://schemas.microsoft.com/office/drawing/2014/main" id="{AEE6046E-6C39-D141-BB8E-2D425E42F2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DF43CB-0D2A-D345-8021-E410A25BC7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CA1CBA-92BE-3944-97C6-ABC74F11CF7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13E7EB06-B1B6-7C45-BCD1-C3AA8B080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8025" y="369093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Micro-architecture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4358B803-71A6-6249-8306-5C63468E8C4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331946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SW/HW Interface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9973C8C6-3796-BC41-B543-AD17A37F920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65430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4EB3935F-9114-4D42-9986-53537B85D69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28282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7AA6A566-1C12-884D-8CC2-BD44E6A8196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1916113"/>
            <a:ext cx="2043113" cy="36671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BE29C6F6-DF5E-284F-8668-3F7EFDF030F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06400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4752A447-071E-EE4A-80AB-F97360D388F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43547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47A00484-6F39-904A-AB44-242593FF262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2997200"/>
            <a:ext cx="2041525" cy="3270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System Software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4C9A9D5-F382-DB4E-B0C9-C0F23B5268D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864769" y="2537619"/>
            <a:ext cx="792162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68D6D35B-69BB-7741-8DCA-48376308C1C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9613" y="479107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43DB79-1438-3747-AE9D-9976AEDC6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3357563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(narrow view)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2F413FA-57A9-C741-93CC-9506BEEF9FA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140075" y="2393951"/>
            <a:ext cx="2232025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1624E9-ABFE-E445-BA11-32799C47F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1750" y="3284538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(expanded view)</a:t>
            </a:r>
            <a:endParaRPr kumimoji="0" lang="en-US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7134757"/>
      </p:ext>
    </p:extLst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K-map Example: Two-bit Comparator (2)</a:t>
            </a:r>
            <a:endParaRPr/>
          </a:p>
        </p:txBody>
      </p:sp>
      <p:sp>
        <p:nvSpPr>
          <p:cNvPr id="5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120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22" name="Table"/>
          <p:cNvGraphicFramePr/>
          <p:nvPr/>
        </p:nvGraphicFramePr>
        <p:xfrm>
          <a:off x="5562600" y="990600"/>
          <a:ext cx="2667000" cy="5354320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15" name="Table">
            <a:extLst>
              <a:ext uri="{FF2B5EF4-FFF2-40B4-BE49-F238E27FC236}">
                <a16:creationId xmlns:a16="http://schemas.microsoft.com/office/drawing/2014/main" id="{C2D769E5-4632-48E0-A4F5-6697366E653F}"/>
              </a:ext>
            </a:extLst>
          </p:cNvPr>
          <p:cNvGraphicFramePr/>
          <p:nvPr/>
        </p:nvGraphicFramePr>
        <p:xfrm>
          <a:off x="533400" y="909935"/>
          <a:ext cx="4038600" cy="3898554"/>
        </p:xfrm>
        <a:graphic>
          <a:graphicData uri="http://schemas.openxmlformats.org/drawingml/2006/table">
            <a:tbl>
              <a:tblPr/>
              <a:tblGrid>
                <a:gridCol w="4038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9759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759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K-map for F1">
            <a:extLst>
              <a:ext uri="{FF2B5EF4-FFF2-40B4-BE49-F238E27FC236}">
                <a16:creationId xmlns:a16="http://schemas.microsoft.com/office/drawing/2014/main" id="{8007391A-7308-4A96-8188-90B39070358C}"/>
              </a:ext>
            </a:extLst>
          </p:cNvPr>
          <p:cNvSpPr txBox="1"/>
          <p:nvPr/>
        </p:nvSpPr>
        <p:spPr>
          <a:xfrm>
            <a:off x="1947215" y="990600"/>
            <a:ext cx="219707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20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K-map for F1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CC634B-0E6E-4B6E-93C1-0B8D8E7E0B55}"/>
              </a:ext>
            </a:extLst>
          </p:cNvPr>
          <p:cNvGrpSpPr/>
          <p:nvPr/>
        </p:nvGrpSpPr>
        <p:grpSpPr>
          <a:xfrm>
            <a:off x="526383" y="1684289"/>
            <a:ext cx="1150017" cy="723692"/>
            <a:chOff x="381000" y="1976735"/>
            <a:chExt cx="1150017" cy="7236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/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/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Line">
              <a:extLst>
                <a:ext uri="{FF2B5EF4-FFF2-40B4-BE49-F238E27FC236}">
                  <a16:creationId xmlns:a16="http://schemas.microsoft.com/office/drawing/2014/main" id="{398CDB36-67A1-4EA8-ABE5-F4CE9715ED5D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9EB210-7952-4BA5-9C7C-B9F0DBE24365}"/>
              </a:ext>
            </a:extLst>
          </p:cNvPr>
          <p:cNvSpPr/>
          <p:nvPr/>
        </p:nvSpPr>
        <p:spPr>
          <a:xfrm>
            <a:off x="6946900" y="990600"/>
            <a:ext cx="547472" cy="535432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C3A570D-23C4-42DB-B745-70BCDA37CFEA}"/>
              </a:ext>
            </a:extLst>
          </p:cNvPr>
          <p:cNvCxnSpPr/>
          <p:nvPr/>
        </p:nvCxnSpPr>
        <p:spPr>
          <a:xfrm>
            <a:off x="6553200" y="2595265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A07B2A3-1BA4-46AB-9438-A5B193A7BD47}"/>
              </a:ext>
            </a:extLst>
          </p:cNvPr>
          <p:cNvCxnSpPr/>
          <p:nvPr/>
        </p:nvCxnSpPr>
        <p:spPr>
          <a:xfrm>
            <a:off x="6553200" y="38100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4ECB457-2103-4E87-8B15-2F487C2F8CDD}"/>
              </a:ext>
            </a:extLst>
          </p:cNvPr>
          <p:cNvCxnSpPr/>
          <p:nvPr/>
        </p:nvCxnSpPr>
        <p:spPr>
          <a:xfrm>
            <a:off x="6553200" y="51054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8A8DC01-F5EE-4F9E-9CAA-A6A7C54C6F60}"/>
              </a:ext>
            </a:extLst>
          </p:cNvPr>
          <p:cNvSpPr/>
          <p:nvPr/>
        </p:nvSpPr>
        <p:spPr>
          <a:xfrm>
            <a:off x="1447800" y="2286001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2EF1A40-6417-4F83-B8DC-2856EB3C1852}"/>
              </a:ext>
            </a:extLst>
          </p:cNvPr>
          <p:cNvSpPr/>
          <p:nvPr/>
        </p:nvSpPr>
        <p:spPr>
          <a:xfrm>
            <a:off x="2362200" y="2952235"/>
            <a:ext cx="457200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7A6B198-D553-41D4-8D85-DAF2E090FA44}"/>
              </a:ext>
            </a:extLst>
          </p:cNvPr>
          <p:cNvSpPr/>
          <p:nvPr/>
        </p:nvSpPr>
        <p:spPr>
          <a:xfrm>
            <a:off x="3200400" y="3606721"/>
            <a:ext cx="381000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F457045-47EF-40C9-A79A-B4B4AC42EF06}"/>
              </a:ext>
            </a:extLst>
          </p:cNvPr>
          <p:cNvSpPr/>
          <p:nvPr/>
        </p:nvSpPr>
        <p:spPr>
          <a:xfrm>
            <a:off x="4038600" y="4234401"/>
            <a:ext cx="381000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9" name="F1 =…">
            <a:extLst>
              <a:ext uri="{FF2B5EF4-FFF2-40B4-BE49-F238E27FC236}">
                <a16:creationId xmlns:a16="http://schemas.microsoft.com/office/drawing/2014/main" id="{B661B098-39E9-44BA-981D-AFD0BE9B7E7C}"/>
              </a:ext>
            </a:extLst>
          </p:cNvPr>
          <p:cNvSpPr txBox="1"/>
          <p:nvPr/>
        </p:nvSpPr>
        <p:spPr>
          <a:xfrm>
            <a:off x="228600" y="5801750"/>
            <a:ext cx="836769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F1 = 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30" name="A'B'C'D' + A'BC'D + ABCD + AB'CD'">
            <a:extLst>
              <a:ext uri="{FF2B5EF4-FFF2-40B4-BE49-F238E27FC236}">
                <a16:creationId xmlns:a16="http://schemas.microsoft.com/office/drawing/2014/main" id="{A56168CE-A199-4EB9-881E-31138A137807}"/>
              </a:ext>
            </a:extLst>
          </p:cNvPr>
          <p:cNvSpPr txBox="1"/>
          <p:nvPr/>
        </p:nvSpPr>
        <p:spPr>
          <a:xfrm>
            <a:off x="999851" y="5750597"/>
            <a:ext cx="4486549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A'B'C'D' + A'BC'D + ABCD + AB'CD'</a:t>
            </a:r>
          </a:p>
        </p:txBody>
      </p:sp>
      <p:sp>
        <p:nvSpPr>
          <p:cNvPr id="31" name="Rectangle">
            <a:extLst>
              <a:ext uri="{FF2B5EF4-FFF2-40B4-BE49-F238E27FC236}">
                <a16:creationId xmlns:a16="http://schemas.microsoft.com/office/drawing/2014/main" id="{B5DFBCCB-102C-40A6-BA21-58059B4AD04C}"/>
              </a:ext>
            </a:extLst>
          </p:cNvPr>
          <p:cNvSpPr/>
          <p:nvPr/>
        </p:nvSpPr>
        <p:spPr>
          <a:xfrm>
            <a:off x="1066800" y="5740400"/>
            <a:ext cx="1219200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E9A7D12-6999-4923-AF0F-109E7BAB6C03}"/>
              </a:ext>
            </a:extLst>
          </p:cNvPr>
          <p:cNvSpPr/>
          <p:nvPr/>
        </p:nvSpPr>
        <p:spPr>
          <a:xfrm>
            <a:off x="648906" y="3500735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759DD2D-84E6-4D6C-B2BB-9FA957430717}"/>
                  </a:ext>
                </a:extLst>
              </p:cNvPr>
              <p:cNvSpPr/>
              <p:nvPr/>
            </p:nvSpPr>
            <p:spPr>
              <a:xfrm>
                <a:off x="173778" y="3782505"/>
                <a:ext cx="4732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759DD2D-84E6-4D6C-B2BB-9FA95743071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778" y="3782505"/>
                <a:ext cx="47320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39E0FB91-A8C1-4BDB-82F7-691AAA69E3AE}"/>
              </a:ext>
            </a:extLst>
          </p:cNvPr>
          <p:cNvSpPr/>
          <p:nvPr/>
        </p:nvSpPr>
        <p:spPr>
          <a:xfrm rot="10800000">
            <a:off x="4648290" y="2930069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954E257-89B7-4190-AC7A-005F84723D88}"/>
                  </a:ext>
                </a:extLst>
              </p:cNvPr>
              <p:cNvSpPr/>
              <p:nvPr/>
            </p:nvSpPr>
            <p:spPr>
              <a:xfrm>
                <a:off x="4953000" y="341631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954E257-89B7-4190-AC7A-005F84723D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416317"/>
                <a:ext cx="492443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6BDCB13-752C-4E5E-94B6-12D499A37879}"/>
              </a:ext>
            </a:extLst>
          </p:cNvPr>
          <p:cNvSpPr/>
          <p:nvPr/>
        </p:nvSpPr>
        <p:spPr>
          <a:xfrm rot="16200000">
            <a:off x="2811839" y="4418410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BC2FADF-D84D-4A6D-A063-A5CB0104B542}"/>
                  </a:ext>
                </a:extLst>
              </p:cNvPr>
              <p:cNvSpPr/>
              <p:nvPr/>
            </p:nvSpPr>
            <p:spPr>
              <a:xfrm>
                <a:off x="2590800" y="5257800"/>
                <a:ext cx="5004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BC2FADF-D84D-4A6D-A063-A5CB0104B5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800" y="5257800"/>
                <a:ext cx="500458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48A7439A-0847-4442-9092-3833FA08524D}"/>
              </a:ext>
            </a:extLst>
          </p:cNvPr>
          <p:cNvSpPr/>
          <p:nvPr/>
        </p:nvSpPr>
        <p:spPr>
          <a:xfrm rot="5400000">
            <a:off x="3538384" y="1122681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31C89A3-CECD-4C84-AFDE-3970D0C7AE14}"/>
                  </a:ext>
                </a:extLst>
              </p:cNvPr>
              <p:cNvSpPr/>
              <p:nvPr/>
            </p:nvSpPr>
            <p:spPr>
              <a:xfrm>
                <a:off x="4067030" y="1338974"/>
                <a:ext cx="461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31C89A3-CECD-4C84-AFDE-3970D0C7AE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030" y="1338974"/>
                <a:ext cx="461986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">
            <a:extLst>
              <a:ext uri="{FF2B5EF4-FFF2-40B4-BE49-F238E27FC236}">
                <a16:creationId xmlns:a16="http://schemas.microsoft.com/office/drawing/2014/main" id="{F47E54B2-2492-4991-A3D5-E7AA28327A58}"/>
              </a:ext>
            </a:extLst>
          </p:cNvPr>
          <p:cNvSpPr/>
          <p:nvPr/>
        </p:nvSpPr>
        <p:spPr>
          <a:xfrm>
            <a:off x="2315283" y="5760298"/>
            <a:ext cx="3130160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842A4A8C-136F-4E9D-936F-D7BDFE183A95}"/>
              </a:ext>
            </a:extLst>
          </p:cNvPr>
          <p:cNvSpPr/>
          <p:nvPr/>
        </p:nvSpPr>
        <p:spPr>
          <a:xfrm>
            <a:off x="1391393" y="2235715"/>
            <a:ext cx="692817" cy="583534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73511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 animBg="1"/>
      <p:bldP spid="27" grpId="0" animBg="1"/>
      <p:bldP spid="28" grpId="0" animBg="1"/>
      <p:bldP spid="31" grpId="0" animBg="1" advAuto="0"/>
      <p:bldP spid="22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 advAuto="0"/>
      <p:bldP spid="46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K-map Example: Two-bit Comparator (3)</a:t>
            </a:r>
            <a:endParaRPr/>
          </a:p>
        </p:txBody>
      </p:sp>
      <p:sp>
        <p:nvSpPr>
          <p:cNvPr id="5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121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22" name="Table"/>
          <p:cNvGraphicFramePr/>
          <p:nvPr/>
        </p:nvGraphicFramePr>
        <p:xfrm>
          <a:off x="5562600" y="990600"/>
          <a:ext cx="2667000" cy="5354320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15" name="Table">
            <a:extLst>
              <a:ext uri="{FF2B5EF4-FFF2-40B4-BE49-F238E27FC236}">
                <a16:creationId xmlns:a16="http://schemas.microsoft.com/office/drawing/2014/main" id="{C2D769E5-4632-48E0-A4F5-6697366E653F}"/>
              </a:ext>
            </a:extLst>
          </p:cNvPr>
          <p:cNvGraphicFramePr/>
          <p:nvPr/>
        </p:nvGraphicFramePr>
        <p:xfrm>
          <a:off x="533400" y="762000"/>
          <a:ext cx="4038600" cy="3898554"/>
        </p:xfrm>
        <a:graphic>
          <a:graphicData uri="http://schemas.openxmlformats.org/drawingml/2006/table">
            <a:tbl>
              <a:tblPr/>
              <a:tblGrid>
                <a:gridCol w="4038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9759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759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lvl="0" algn="ctr" defTabSz="914400">
                        <a:buNone/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i="0" u="none" strike="noStrike" noProof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latin typeface="Tahoma"/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K-map for F1">
            <a:extLst>
              <a:ext uri="{FF2B5EF4-FFF2-40B4-BE49-F238E27FC236}">
                <a16:creationId xmlns:a16="http://schemas.microsoft.com/office/drawing/2014/main" id="{8007391A-7308-4A96-8188-90B39070358C}"/>
              </a:ext>
            </a:extLst>
          </p:cNvPr>
          <p:cNvSpPr txBox="1"/>
          <p:nvPr/>
        </p:nvSpPr>
        <p:spPr>
          <a:xfrm>
            <a:off x="1961948" y="942586"/>
            <a:ext cx="219707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20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K-map for F</a:t>
            </a: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2</a:t>
            </a:r>
            <a:endParaRPr kumimoji="0" sz="24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000000"/>
                </a:solidFill>
              </a:uFill>
              <a:latin typeface="Tahoma"/>
              <a:cs typeface="Arial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CC634B-0E6E-4B6E-93C1-0B8D8E7E0B55}"/>
              </a:ext>
            </a:extLst>
          </p:cNvPr>
          <p:cNvGrpSpPr/>
          <p:nvPr/>
        </p:nvGrpSpPr>
        <p:grpSpPr>
          <a:xfrm>
            <a:off x="526383" y="1536354"/>
            <a:ext cx="1150017" cy="723692"/>
            <a:chOff x="381000" y="1976735"/>
            <a:chExt cx="1150017" cy="7236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/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/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Line">
              <a:extLst>
                <a:ext uri="{FF2B5EF4-FFF2-40B4-BE49-F238E27FC236}">
                  <a16:creationId xmlns:a16="http://schemas.microsoft.com/office/drawing/2014/main" id="{398CDB36-67A1-4EA8-ABE5-F4CE9715ED5D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9EB210-7952-4BA5-9C7C-B9F0DBE24365}"/>
              </a:ext>
            </a:extLst>
          </p:cNvPr>
          <p:cNvSpPr/>
          <p:nvPr/>
        </p:nvSpPr>
        <p:spPr>
          <a:xfrm>
            <a:off x="7337136" y="990600"/>
            <a:ext cx="547472" cy="535432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C3A570D-23C4-42DB-B745-70BCDA37CFEA}"/>
              </a:ext>
            </a:extLst>
          </p:cNvPr>
          <p:cNvCxnSpPr/>
          <p:nvPr/>
        </p:nvCxnSpPr>
        <p:spPr>
          <a:xfrm>
            <a:off x="6553200" y="2595265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A07B2A3-1BA4-46AB-9438-A5B193A7BD47}"/>
              </a:ext>
            </a:extLst>
          </p:cNvPr>
          <p:cNvCxnSpPr/>
          <p:nvPr/>
        </p:nvCxnSpPr>
        <p:spPr>
          <a:xfrm>
            <a:off x="6553200" y="38100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4ECB457-2103-4E87-8B15-2F487C2F8CDD}"/>
              </a:ext>
            </a:extLst>
          </p:cNvPr>
          <p:cNvCxnSpPr/>
          <p:nvPr/>
        </p:nvCxnSpPr>
        <p:spPr>
          <a:xfrm>
            <a:off x="6553200" y="51054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8A8DC01-F5EE-4F9E-9CAA-A6A7C54C6F60}"/>
              </a:ext>
            </a:extLst>
          </p:cNvPr>
          <p:cNvSpPr/>
          <p:nvPr/>
        </p:nvSpPr>
        <p:spPr>
          <a:xfrm>
            <a:off x="2302992" y="2148324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9" name="F1 =…">
            <a:extLst>
              <a:ext uri="{FF2B5EF4-FFF2-40B4-BE49-F238E27FC236}">
                <a16:creationId xmlns:a16="http://schemas.microsoft.com/office/drawing/2014/main" id="{B661B098-39E9-44BA-981D-AFD0BE9B7E7C}"/>
              </a:ext>
            </a:extLst>
          </p:cNvPr>
          <p:cNvSpPr txBox="1"/>
          <p:nvPr/>
        </p:nvSpPr>
        <p:spPr>
          <a:xfrm>
            <a:off x="228600" y="5420750"/>
            <a:ext cx="836769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F2 = 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22" name="A'C + A'B'D + B'CD">
            <a:extLst>
              <a:ext uri="{FF2B5EF4-FFF2-40B4-BE49-F238E27FC236}">
                <a16:creationId xmlns:a16="http://schemas.microsoft.com/office/drawing/2014/main" id="{79873047-40C3-4826-A8E2-09DE3C57E4F1}"/>
              </a:ext>
            </a:extLst>
          </p:cNvPr>
          <p:cNvSpPr txBox="1"/>
          <p:nvPr/>
        </p:nvSpPr>
        <p:spPr>
          <a:xfrm>
            <a:off x="1065369" y="5352908"/>
            <a:ext cx="2545056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370" marR="3937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A'C + A'B'D + 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B'CD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31" name="Rectangle">
            <a:extLst>
              <a:ext uri="{FF2B5EF4-FFF2-40B4-BE49-F238E27FC236}">
                <a16:creationId xmlns:a16="http://schemas.microsoft.com/office/drawing/2014/main" id="{B5DFBCCB-102C-40A6-BA21-58059B4AD04C}"/>
              </a:ext>
            </a:extLst>
          </p:cNvPr>
          <p:cNvSpPr/>
          <p:nvPr/>
        </p:nvSpPr>
        <p:spPr>
          <a:xfrm>
            <a:off x="1120074" y="5378548"/>
            <a:ext cx="717549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3F106E-93EC-454D-A451-84A2F516765A}"/>
              </a:ext>
            </a:extLst>
          </p:cNvPr>
          <p:cNvSpPr/>
          <p:nvPr/>
        </p:nvSpPr>
        <p:spPr>
          <a:xfrm>
            <a:off x="3145167" y="2148324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24E1E7E-652B-4595-B05C-A48C26979A4C}"/>
              </a:ext>
            </a:extLst>
          </p:cNvPr>
          <p:cNvSpPr/>
          <p:nvPr/>
        </p:nvSpPr>
        <p:spPr>
          <a:xfrm>
            <a:off x="3926210" y="2160039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B1C9AA5-99AE-4EF2-97E6-2FD0D4B0FFF1}"/>
              </a:ext>
            </a:extLst>
          </p:cNvPr>
          <p:cNvSpPr/>
          <p:nvPr/>
        </p:nvSpPr>
        <p:spPr>
          <a:xfrm>
            <a:off x="3064277" y="2819454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B516A7C-0FAB-4559-9F38-AD2485F03B33}"/>
              </a:ext>
            </a:extLst>
          </p:cNvPr>
          <p:cNvSpPr/>
          <p:nvPr/>
        </p:nvSpPr>
        <p:spPr>
          <a:xfrm>
            <a:off x="3995374" y="2782071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808EA5B-4EA5-4E41-AFA9-8ACBB24FB9A7}"/>
              </a:ext>
            </a:extLst>
          </p:cNvPr>
          <p:cNvSpPr/>
          <p:nvPr/>
        </p:nvSpPr>
        <p:spPr>
          <a:xfrm>
            <a:off x="3064277" y="4146116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6" name="Rectangle">
            <a:extLst>
              <a:ext uri="{FF2B5EF4-FFF2-40B4-BE49-F238E27FC236}">
                <a16:creationId xmlns:a16="http://schemas.microsoft.com/office/drawing/2014/main" id="{7FAC00EA-AE00-4314-A7A2-11187ACD3200}"/>
              </a:ext>
            </a:extLst>
          </p:cNvPr>
          <p:cNvSpPr/>
          <p:nvPr/>
        </p:nvSpPr>
        <p:spPr>
          <a:xfrm>
            <a:off x="1845406" y="5387464"/>
            <a:ext cx="957001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7" name="Rectangle">
            <a:extLst>
              <a:ext uri="{FF2B5EF4-FFF2-40B4-BE49-F238E27FC236}">
                <a16:creationId xmlns:a16="http://schemas.microsoft.com/office/drawing/2014/main" id="{8B67F561-C32F-4E27-80F5-393B78BF7665}"/>
              </a:ext>
            </a:extLst>
          </p:cNvPr>
          <p:cNvSpPr/>
          <p:nvPr/>
        </p:nvSpPr>
        <p:spPr>
          <a:xfrm>
            <a:off x="2547025" y="5327492"/>
            <a:ext cx="957001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288EE6D-D601-485B-995D-1448F90A1ABF}"/>
              </a:ext>
            </a:extLst>
          </p:cNvPr>
          <p:cNvSpPr/>
          <p:nvPr/>
        </p:nvSpPr>
        <p:spPr>
          <a:xfrm>
            <a:off x="3025202" y="2148323"/>
            <a:ext cx="1470598" cy="1105671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E2DB95B-A83C-4D74-9565-1AEBBE5AE276}"/>
              </a:ext>
            </a:extLst>
          </p:cNvPr>
          <p:cNvSpPr/>
          <p:nvPr/>
        </p:nvSpPr>
        <p:spPr>
          <a:xfrm>
            <a:off x="2243610" y="2136060"/>
            <a:ext cx="1470598" cy="541784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1" name="F1 =…">
            <a:extLst>
              <a:ext uri="{FF2B5EF4-FFF2-40B4-BE49-F238E27FC236}">
                <a16:creationId xmlns:a16="http://schemas.microsoft.com/office/drawing/2014/main" id="{BFB42E3A-6772-4281-822C-3D3CC1E5CC0A}"/>
              </a:ext>
            </a:extLst>
          </p:cNvPr>
          <p:cNvSpPr txBox="1"/>
          <p:nvPr/>
        </p:nvSpPr>
        <p:spPr>
          <a:xfrm>
            <a:off x="234464" y="5913386"/>
            <a:ext cx="836769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F3 = 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42" name="A'C + A'B'D + B'CD">
            <a:extLst>
              <a:ext uri="{FF2B5EF4-FFF2-40B4-BE49-F238E27FC236}">
                <a16:creationId xmlns:a16="http://schemas.microsoft.com/office/drawing/2014/main" id="{FAEB691C-4D9D-4B8C-962E-3EFF5D84D2E7}"/>
              </a:ext>
            </a:extLst>
          </p:cNvPr>
          <p:cNvSpPr txBox="1"/>
          <p:nvPr/>
        </p:nvSpPr>
        <p:spPr>
          <a:xfrm>
            <a:off x="1042295" y="5867400"/>
            <a:ext cx="2573782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? (Exercise for you)</a:t>
            </a: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2C2E1C06-AC53-4810-8D14-D742BA3921EC}"/>
              </a:ext>
            </a:extLst>
          </p:cNvPr>
          <p:cNvSpPr/>
          <p:nvPr/>
        </p:nvSpPr>
        <p:spPr>
          <a:xfrm>
            <a:off x="648906" y="3352800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817E57FB-53FB-43F2-AF1C-7F9000EE2579}"/>
                  </a:ext>
                </a:extLst>
              </p:cNvPr>
              <p:cNvSpPr/>
              <p:nvPr/>
            </p:nvSpPr>
            <p:spPr>
              <a:xfrm>
                <a:off x="173778" y="3634570"/>
                <a:ext cx="4732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817E57FB-53FB-43F2-AF1C-7F9000EE25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778" y="3634570"/>
                <a:ext cx="47320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5455E40-6B19-477F-91F9-29F3032AE496}"/>
              </a:ext>
            </a:extLst>
          </p:cNvPr>
          <p:cNvSpPr/>
          <p:nvPr/>
        </p:nvSpPr>
        <p:spPr>
          <a:xfrm rot="10800000">
            <a:off x="4648290" y="2743200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46EAAE01-7F38-4FB3-969C-1389A198979C}"/>
                  </a:ext>
                </a:extLst>
              </p:cNvPr>
              <p:cNvSpPr/>
              <p:nvPr/>
            </p:nvSpPr>
            <p:spPr>
              <a:xfrm>
                <a:off x="4953000" y="3229448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46EAAE01-7F38-4FB3-969C-1389A19897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229448"/>
                <a:ext cx="492443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9C7451FF-74DE-4EB0-A686-426985B7B05F}"/>
              </a:ext>
            </a:extLst>
          </p:cNvPr>
          <p:cNvSpPr/>
          <p:nvPr/>
        </p:nvSpPr>
        <p:spPr>
          <a:xfrm rot="16200000">
            <a:off x="2811839" y="4277274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2A53CE3-61A0-410F-968F-50B25B04242B}"/>
                  </a:ext>
                </a:extLst>
              </p:cNvPr>
              <p:cNvSpPr/>
              <p:nvPr/>
            </p:nvSpPr>
            <p:spPr>
              <a:xfrm>
                <a:off x="3299282" y="4824858"/>
                <a:ext cx="5004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2A53CE3-61A0-410F-968F-50B25B0424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9282" y="4824858"/>
                <a:ext cx="500458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507BE85F-5F23-4A69-8522-F7C276FD720B}"/>
              </a:ext>
            </a:extLst>
          </p:cNvPr>
          <p:cNvSpPr/>
          <p:nvPr/>
        </p:nvSpPr>
        <p:spPr>
          <a:xfrm rot="5400000">
            <a:off x="3538384" y="1000674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16A54EB8-607C-4357-B724-22C7A0E6D288}"/>
                  </a:ext>
                </a:extLst>
              </p:cNvPr>
              <p:cNvSpPr/>
              <p:nvPr/>
            </p:nvSpPr>
            <p:spPr>
              <a:xfrm>
                <a:off x="4067030" y="1219200"/>
                <a:ext cx="461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16A54EB8-607C-4357-B724-22C7A0E6D2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030" y="1219200"/>
                <a:ext cx="461986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Line">
            <a:extLst>
              <a:ext uri="{FF2B5EF4-FFF2-40B4-BE49-F238E27FC236}">
                <a16:creationId xmlns:a16="http://schemas.microsoft.com/office/drawing/2014/main" id="{A8A45F9C-3977-CB47-A9BF-FBCE4CC43F39}"/>
              </a:ext>
            </a:extLst>
          </p:cNvPr>
          <p:cNvSpPr/>
          <p:nvPr/>
        </p:nvSpPr>
        <p:spPr>
          <a:xfrm rot="3225959">
            <a:off x="3002651" y="1755567"/>
            <a:ext cx="788217" cy="739661"/>
          </a:xfrm>
          <a:custGeom>
            <a:avLst/>
            <a:gdLst>
              <a:gd name="connsiteX0" fmla="*/ 0 w 16377"/>
              <a:gd name="connsiteY0" fmla="*/ 18919 h 19705"/>
              <a:gd name="connsiteX1" fmla="*/ 16025 w 16377"/>
              <a:gd name="connsiteY1" fmla="*/ 17062 h 19705"/>
              <a:gd name="connsiteX2" fmla="*/ 6921 w 16377"/>
              <a:gd name="connsiteY2" fmla="*/ 0 h 19705"/>
              <a:gd name="connsiteX0" fmla="*/ 0 w 16660"/>
              <a:gd name="connsiteY0" fmla="*/ 16413 h 17199"/>
              <a:gd name="connsiteX1" fmla="*/ 16025 w 16660"/>
              <a:gd name="connsiteY1" fmla="*/ 14556 h 17199"/>
              <a:gd name="connsiteX2" fmla="*/ 12852 w 16660"/>
              <a:gd name="connsiteY2" fmla="*/ 0 h 17199"/>
              <a:gd name="connsiteX0" fmla="*/ 0 w 16646"/>
              <a:gd name="connsiteY0" fmla="*/ 16754 h 17540"/>
              <a:gd name="connsiteX1" fmla="*/ 16025 w 16646"/>
              <a:gd name="connsiteY1" fmla="*/ 14897 h 17540"/>
              <a:gd name="connsiteX2" fmla="*/ 12680 w 16646"/>
              <a:gd name="connsiteY2" fmla="*/ 0 h 17540"/>
              <a:gd name="connsiteX0" fmla="*/ 0 w 14434"/>
              <a:gd name="connsiteY0" fmla="*/ 15425 h 17060"/>
              <a:gd name="connsiteX1" fmla="*/ 13813 w 14434"/>
              <a:gd name="connsiteY1" fmla="*/ 14897 h 17060"/>
              <a:gd name="connsiteX2" fmla="*/ 10468 w 14434"/>
              <a:gd name="connsiteY2" fmla="*/ 0 h 17060"/>
              <a:gd name="connsiteX0" fmla="*/ 0 w 14378"/>
              <a:gd name="connsiteY0" fmla="*/ 13221 h 14856"/>
              <a:gd name="connsiteX1" fmla="*/ 13813 w 14378"/>
              <a:gd name="connsiteY1" fmla="*/ 12693 h 14856"/>
              <a:gd name="connsiteX2" fmla="*/ 9716 w 14378"/>
              <a:gd name="connsiteY2" fmla="*/ 0 h 14856"/>
              <a:gd name="connsiteX0" fmla="*/ 0 w 14377"/>
              <a:gd name="connsiteY0" fmla="*/ 14079 h 15714"/>
              <a:gd name="connsiteX1" fmla="*/ 13813 w 14377"/>
              <a:gd name="connsiteY1" fmla="*/ 13551 h 15714"/>
              <a:gd name="connsiteX2" fmla="*/ 9707 w 14377"/>
              <a:gd name="connsiteY2" fmla="*/ 0 h 15714"/>
              <a:gd name="connsiteX0" fmla="*/ 0 w 17353"/>
              <a:gd name="connsiteY0" fmla="*/ 10373 h 14980"/>
              <a:gd name="connsiteX1" fmla="*/ 16789 w 17353"/>
              <a:gd name="connsiteY1" fmla="*/ 13551 h 14980"/>
              <a:gd name="connsiteX2" fmla="*/ 12683 w 17353"/>
              <a:gd name="connsiteY2" fmla="*/ 0 h 14980"/>
              <a:gd name="connsiteX0" fmla="*/ 0 w 17157"/>
              <a:gd name="connsiteY0" fmla="*/ 11764 h 16371"/>
              <a:gd name="connsiteX1" fmla="*/ 16789 w 17157"/>
              <a:gd name="connsiteY1" fmla="*/ 14942 h 16371"/>
              <a:gd name="connsiteX2" fmla="*/ 8248 w 17157"/>
              <a:gd name="connsiteY2" fmla="*/ 0 h 16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57" h="16371" extrusionOk="0">
                <a:moveTo>
                  <a:pt x="0" y="11764"/>
                </a:moveTo>
                <a:cubicBezTo>
                  <a:pt x="0" y="11764"/>
                  <a:pt x="14290" y="19480"/>
                  <a:pt x="16789" y="14942"/>
                </a:cubicBezTo>
                <a:cubicBezTo>
                  <a:pt x="19288" y="10404"/>
                  <a:pt x="8248" y="0"/>
                  <a:pt x="8248" y="0"/>
                </a:cubicBezTo>
              </a:path>
            </a:pathLst>
          </a:cu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wrap="square" lIns="50800" tIns="50800" rIns="50800" bIns="50800" numCol="1" anchor="ctr">
            <a:no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52" name="Line">
            <a:extLst>
              <a:ext uri="{FF2B5EF4-FFF2-40B4-BE49-F238E27FC236}">
                <a16:creationId xmlns:a16="http://schemas.microsoft.com/office/drawing/2014/main" id="{5CAB4C3A-8425-9940-BC37-DA69F848F029}"/>
              </a:ext>
            </a:extLst>
          </p:cNvPr>
          <p:cNvSpPr/>
          <p:nvPr/>
        </p:nvSpPr>
        <p:spPr>
          <a:xfrm rot="14028012">
            <a:off x="2919763" y="4221805"/>
            <a:ext cx="788217" cy="739661"/>
          </a:xfrm>
          <a:custGeom>
            <a:avLst/>
            <a:gdLst>
              <a:gd name="connsiteX0" fmla="*/ 0 w 16377"/>
              <a:gd name="connsiteY0" fmla="*/ 18919 h 19705"/>
              <a:gd name="connsiteX1" fmla="*/ 16025 w 16377"/>
              <a:gd name="connsiteY1" fmla="*/ 17062 h 19705"/>
              <a:gd name="connsiteX2" fmla="*/ 6921 w 16377"/>
              <a:gd name="connsiteY2" fmla="*/ 0 h 19705"/>
              <a:gd name="connsiteX0" fmla="*/ 0 w 16660"/>
              <a:gd name="connsiteY0" fmla="*/ 16413 h 17199"/>
              <a:gd name="connsiteX1" fmla="*/ 16025 w 16660"/>
              <a:gd name="connsiteY1" fmla="*/ 14556 h 17199"/>
              <a:gd name="connsiteX2" fmla="*/ 12852 w 16660"/>
              <a:gd name="connsiteY2" fmla="*/ 0 h 17199"/>
              <a:gd name="connsiteX0" fmla="*/ 0 w 16646"/>
              <a:gd name="connsiteY0" fmla="*/ 16754 h 17540"/>
              <a:gd name="connsiteX1" fmla="*/ 16025 w 16646"/>
              <a:gd name="connsiteY1" fmla="*/ 14897 h 17540"/>
              <a:gd name="connsiteX2" fmla="*/ 12680 w 16646"/>
              <a:gd name="connsiteY2" fmla="*/ 0 h 17540"/>
              <a:gd name="connsiteX0" fmla="*/ 0 w 14434"/>
              <a:gd name="connsiteY0" fmla="*/ 15425 h 17060"/>
              <a:gd name="connsiteX1" fmla="*/ 13813 w 14434"/>
              <a:gd name="connsiteY1" fmla="*/ 14897 h 17060"/>
              <a:gd name="connsiteX2" fmla="*/ 10468 w 14434"/>
              <a:gd name="connsiteY2" fmla="*/ 0 h 17060"/>
              <a:gd name="connsiteX0" fmla="*/ 0 w 14378"/>
              <a:gd name="connsiteY0" fmla="*/ 13221 h 14856"/>
              <a:gd name="connsiteX1" fmla="*/ 13813 w 14378"/>
              <a:gd name="connsiteY1" fmla="*/ 12693 h 14856"/>
              <a:gd name="connsiteX2" fmla="*/ 9716 w 14378"/>
              <a:gd name="connsiteY2" fmla="*/ 0 h 14856"/>
              <a:gd name="connsiteX0" fmla="*/ 0 w 14377"/>
              <a:gd name="connsiteY0" fmla="*/ 14079 h 15714"/>
              <a:gd name="connsiteX1" fmla="*/ 13813 w 14377"/>
              <a:gd name="connsiteY1" fmla="*/ 13551 h 15714"/>
              <a:gd name="connsiteX2" fmla="*/ 9707 w 14377"/>
              <a:gd name="connsiteY2" fmla="*/ 0 h 15714"/>
              <a:gd name="connsiteX0" fmla="*/ 0 w 17353"/>
              <a:gd name="connsiteY0" fmla="*/ 10373 h 14980"/>
              <a:gd name="connsiteX1" fmla="*/ 16789 w 17353"/>
              <a:gd name="connsiteY1" fmla="*/ 13551 h 14980"/>
              <a:gd name="connsiteX2" fmla="*/ 12683 w 17353"/>
              <a:gd name="connsiteY2" fmla="*/ 0 h 14980"/>
              <a:gd name="connsiteX0" fmla="*/ 0 w 17157"/>
              <a:gd name="connsiteY0" fmla="*/ 11764 h 16371"/>
              <a:gd name="connsiteX1" fmla="*/ 16789 w 17157"/>
              <a:gd name="connsiteY1" fmla="*/ 14942 h 16371"/>
              <a:gd name="connsiteX2" fmla="*/ 8248 w 17157"/>
              <a:gd name="connsiteY2" fmla="*/ 0 h 16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57" h="16371" extrusionOk="0">
                <a:moveTo>
                  <a:pt x="0" y="11764"/>
                </a:moveTo>
                <a:cubicBezTo>
                  <a:pt x="0" y="11764"/>
                  <a:pt x="14290" y="19480"/>
                  <a:pt x="16789" y="14942"/>
                </a:cubicBezTo>
                <a:cubicBezTo>
                  <a:pt x="19288" y="10404"/>
                  <a:pt x="8248" y="0"/>
                  <a:pt x="8248" y="0"/>
                </a:cubicBezTo>
              </a:path>
            </a:pathLst>
          </a:cu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wrap="square" lIns="50800" tIns="50800" rIns="50800" bIns="50800" numCol="1" anchor="ctr">
            <a:no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1905664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 advAuto="0"/>
      <p:bldP spid="25" grpId="0" animBg="1"/>
      <p:bldP spid="32" grpId="0" animBg="1"/>
      <p:bldP spid="33" grpId="0" animBg="1"/>
      <p:bldP spid="34" grpId="0" animBg="1"/>
      <p:bldP spid="35" grpId="0" animBg="1"/>
      <p:bldP spid="36" grpId="0" animBg="1" advAuto="0"/>
      <p:bldP spid="37" grpId="0" animBg="1" advAuto="0"/>
      <p:bldP spid="4" grpId="0" animBg="1"/>
      <p:bldP spid="39" grpId="0" animBg="1"/>
      <p:bldP spid="41" grpId="0" animBg="1"/>
      <p:bldP spid="42" grpId="0" animBg="1"/>
      <p:bldP spid="51" grpId="0" animBg="1"/>
      <p:bldP spid="52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A61FA-ACA5-47D0-B86D-25FBCAE35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K-maps with “Don’t Care”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7B978-95A3-432D-BE31-A724373942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>
                <a:solidFill>
                  <a:srgbClr val="C00000"/>
                </a:solidFill>
              </a:rPr>
              <a:t>Don’t Care </a:t>
            </a:r>
            <a:r>
              <a:rPr lang="en-US" sz="2000"/>
              <a:t>really means </a:t>
            </a:r>
            <a:r>
              <a:rPr lang="en-US" sz="2000" i="1">
                <a:solidFill>
                  <a:srgbClr val="0000FF"/>
                </a:solidFill>
              </a:rPr>
              <a:t>I don’t care what my circuit outputs if this appears as input</a:t>
            </a:r>
          </a:p>
          <a:p>
            <a:pPr lvl="1"/>
            <a:r>
              <a:rPr lang="en-US" sz="2000"/>
              <a:t>You have an engineering choice to use DON’T CARE patterns intelligently as 1 or 0 to better </a:t>
            </a:r>
            <a:r>
              <a:rPr lang="en-US" sz="2000">
                <a:solidFill>
                  <a:srgbClr val="00B050"/>
                </a:solidFill>
              </a:rPr>
              <a:t>simplify</a:t>
            </a:r>
            <a:r>
              <a:rPr lang="en-US" sz="2000"/>
              <a:t> the circuit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8613E9-B9D6-4D4F-B14A-4E0F1FA9867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I can pick 00, 01, 10, 11…">
            <a:extLst>
              <a:ext uri="{FF2B5EF4-FFF2-40B4-BE49-F238E27FC236}">
                <a16:creationId xmlns:a16="http://schemas.microsoft.com/office/drawing/2014/main" id="{EE82D90D-2CD3-4346-BE9B-02E1AEB8FAC5}"/>
              </a:ext>
            </a:extLst>
          </p:cNvPr>
          <p:cNvSpPr txBox="1"/>
          <p:nvPr/>
        </p:nvSpPr>
        <p:spPr>
          <a:xfrm>
            <a:off x="5012008" y="3475056"/>
            <a:ext cx="3003386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I can pick 00, 01, 10, 11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   independently of below</a:t>
            </a:r>
          </a:p>
        </p:txBody>
      </p:sp>
      <p:sp>
        <p:nvSpPr>
          <p:cNvPr id="6" name="I can pick 00, 01, 10, 11…">
            <a:extLst>
              <a:ext uri="{FF2B5EF4-FFF2-40B4-BE49-F238E27FC236}">
                <a16:creationId xmlns:a16="http://schemas.microsoft.com/office/drawing/2014/main" id="{744549EB-C326-4EE9-ABC2-8705A11420BA}"/>
              </a:ext>
            </a:extLst>
          </p:cNvPr>
          <p:cNvSpPr txBox="1"/>
          <p:nvPr/>
        </p:nvSpPr>
        <p:spPr>
          <a:xfrm>
            <a:off x="4999308" y="4997767"/>
            <a:ext cx="3016210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I can pick 00, 01, 10, 11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   independently of above</a:t>
            </a:r>
          </a:p>
        </p:txBody>
      </p:sp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9B63E41C-803E-4A79-9A8F-89ACA32D8ED3}"/>
              </a:ext>
            </a:extLst>
          </p:cNvPr>
          <p:cNvGraphicFramePr/>
          <p:nvPr/>
        </p:nvGraphicFramePr>
        <p:xfrm>
          <a:off x="1525981" y="2667000"/>
          <a:ext cx="2031996" cy="3256599"/>
        </p:xfrm>
        <a:graphic>
          <a:graphicData uri="http://schemas.openxmlformats.org/drawingml/2006/table">
            <a:tbl>
              <a:tblPr/>
              <a:tblGrid>
                <a:gridCol w="338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G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853">
                <a:tc rowSpan="2" gridSpan="4"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• • •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853"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3853">
                <a:tc rowSpan="2" gridSpan="4"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• • •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6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6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3853"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Line">
            <a:extLst>
              <a:ext uri="{FF2B5EF4-FFF2-40B4-BE49-F238E27FC236}">
                <a16:creationId xmlns:a16="http://schemas.microsoft.com/office/drawing/2014/main" id="{25193D40-BEEF-4814-BA39-326E7AB4936D}"/>
              </a:ext>
            </a:extLst>
          </p:cNvPr>
          <p:cNvSpPr/>
          <p:nvPr/>
        </p:nvSpPr>
        <p:spPr>
          <a:xfrm>
            <a:off x="3665801" y="3692436"/>
            <a:ext cx="1361350" cy="235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39" extrusionOk="0">
                <a:moveTo>
                  <a:pt x="21600" y="0"/>
                </a:moveTo>
                <a:cubicBezTo>
                  <a:pt x="21600" y="0"/>
                  <a:pt x="10670" y="21600"/>
                  <a:pt x="0" y="17788"/>
                </a:cubicBezTo>
              </a:path>
            </a:pathLst>
          </a:custGeom>
          <a:ln w="25400">
            <a:solidFill>
              <a:srgbClr val="062B6B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B812F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9" name="Line">
            <a:extLst>
              <a:ext uri="{FF2B5EF4-FFF2-40B4-BE49-F238E27FC236}">
                <a16:creationId xmlns:a16="http://schemas.microsoft.com/office/drawing/2014/main" id="{C9C94C75-94ED-442D-9A78-7A6805DC6F4F}"/>
              </a:ext>
            </a:extLst>
          </p:cNvPr>
          <p:cNvSpPr/>
          <p:nvPr/>
        </p:nvSpPr>
        <p:spPr>
          <a:xfrm>
            <a:off x="3657600" y="4714949"/>
            <a:ext cx="1312145" cy="4264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1600" y="21600"/>
                  <a:pt x="12960" y="415"/>
                  <a:pt x="0" y="0"/>
                </a:cubicBezTo>
              </a:path>
            </a:pathLst>
          </a:custGeom>
          <a:ln w="25400">
            <a:solidFill>
              <a:srgbClr val="062B6B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0267911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6" grpId="0" animBg="1"/>
      <p:bldP spid="8" grpId="0" animBg="1"/>
      <p:bldP spid="9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0" name="Table"/>
          <p:cNvGraphicFramePr/>
          <p:nvPr/>
        </p:nvGraphicFramePr>
        <p:xfrm>
          <a:off x="1524000" y="2495600"/>
          <a:ext cx="2946400" cy="3670300"/>
        </p:xfrm>
        <a:graphic>
          <a:graphicData uri="http://schemas.openxmlformats.org/drawingml/2006/table">
            <a:tbl>
              <a:tblPr/>
              <a:tblGrid>
                <a:gridCol w="368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W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Y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Z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FB6C2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FB6C2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691" name="Example: BCD increment fun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Example: BCD </a:t>
            </a:r>
            <a:r>
              <a:rPr lang="en-US"/>
              <a:t>I</a:t>
            </a:r>
            <a:r>
              <a:t>ncrement </a:t>
            </a:r>
            <a:r>
              <a:rPr lang="en-US"/>
              <a:t>F</a:t>
            </a:r>
            <a:r>
              <a:t>unction</a:t>
            </a:r>
          </a:p>
        </p:txBody>
      </p:sp>
      <p:sp>
        <p:nvSpPr>
          <p:cNvPr id="692" name="Line"/>
          <p:cNvSpPr/>
          <p:nvPr/>
        </p:nvSpPr>
        <p:spPr>
          <a:xfrm>
            <a:off x="4613910" y="4855260"/>
            <a:ext cx="139700" cy="1588"/>
          </a:xfrm>
          <a:prstGeom prst="line">
            <a:avLst/>
          </a:prstGeom>
          <a:ln w="127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3" name="Line"/>
          <p:cNvSpPr/>
          <p:nvPr/>
        </p:nvSpPr>
        <p:spPr>
          <a:xfrm>
            <a:off x="4588510" y="6176060"/>
            <a:ext cx="177800" cy="1588"/>
          </a:xfrm>
          <a:prstGeom prst="line">
            <a:avLst/>
          </a:prstGeom>
          <a:ln w="127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4" name="Line"/>
          <p:cNvSpPr/>
          <p:nvPr/>
        </p:nvSpPr>
        <p:spPr>
          <a:xfrm>
            <a:off x="4753610" y="4855260"/>
            <a:ext cx="0" cy="1320801"/>
          </a:xfrm>
          <a:prstGeom prst="line">
            <a:avLst/>
          </a:prstGeom>
          <a:ln w="127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9" name="BCD (Binary Coded Decimal) digit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BCD (Binary Coded Decimal) digits </a:t>
            </a:r>
          </a:p>
          <a:p>
            <a:pPr lvl="1"/>
            <a:r>
              <a:t>Encode decimal digits 0 - 9 with bit patterns 0000</a:t>
            </a:r>
            <a:r>
              <a:rPr baseline="-27111"/>
              <a:t>2</a:t>
            </a:r>
            <a:r>
              <a:t> — 1001</a:t>
            </a:r>
            <a:r>
              <a:rPr baseline="-27111"/>
              <a:t>2</a:t>
            </a:r>
          </a:p>
          <a:p>
            <a:pPr lvl="1"/>
            <a:r>
              <a:t>When </a:t>
            </a:r>
            <a:r>
              <a:rPr>
                <a:solidFill>
                  <a:srgbClr val="0000FF"/>
                </a:solidFill>
              </a:rPr>
              <a:t>incremented</a:t>
            </a:r>
            <a:r>
              <a:t>, the decimal sequence is 0, 1, …, 8, 9, 0, 1</a:t>
            </a:r>
          </a:p>
        </p:txBody>
      </p:sp>
      <p:sp>
        <p:nvSpPr>
          <p:cNvPr id="7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123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95" name="These input patterns should…"/>
          <p:cNvSpPr txBox="1"/>
          <p:nvPr/>
        </p:nvSpPr>
        <p:spPr>
          <a:xfrm>
            <a:off x="4830002" y="5160060"/>
            <a:ext cx="3747704" cy="12212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These input patterns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should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never be encountered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in practice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(hey -- it’s a BCD number!)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So, associated output values are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“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Don’t Cares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348437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2" grpId="0" animBg="1"/>
      <p:bldP spid="693" grpId="0" animBg="1"/>
      <p:bldP spid="694" grpId="0" animBg="1"/>
      <p:bldP spid="699" grpId="0" uiExpand="1" build="p"/>
      <p:bldP spid="695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7" name="Table"/>
          <p:cNvGraphicFramePr/>
          <p:nvPr/>
        </p:nvGraphicFramePr>
        <p:xfrm>
          <a:off x="5918200" y="3758883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10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K-map for BCD Increment Function</a:t>
            </a:r>
            <a:endParaRPr/>
          </a:p>
        </p:txBody>
      </p:sp>
      <p:sp>
        <p:nvSpPr>
          <p:cNvPr id="713" name="A B C D…"/>
          <p:cNvSpPr txBox="1"/>
          <p:nvPr/>
        </p:nvSpPr>
        <p:spPr>
          <a:xfrm>
            <a:off x="504208" y="1730365"/>
            <a:ext cx="1316835" cy="1492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A B C D</a:t>
            </a:r>
          </a:p>
          <a:p>
            <a:pPr marL="39686" marR="39686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 u="sng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sng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+         1</a:t>
            </a:r>
          </a:p>
          <a:p>
            <a:pPr marL="39686" marR="39686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W X Y Z</a:t>
            </a:r>
          </a:p>
        </p:txBody>
      </p:sp>
      <p:sp>
        <p:nvSpPr>
          <p:cNvPr id="7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124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716" name="Table"/>
          <p:cNvGraphicFramePr/>
          <p:nvPr/>
        </p:nvGraphicFramePr>
        <p:xfrm>
          <a:off x="2616200" y="1219200"/>
          <a:ext cx="2658745" cy="2438400"/>
        </p:xfrm>
        <a:graphic>
          <a:graphicData uri="http://schemas.openxmlformats.org/drawingml/2006/table">
            <a:tbl>
              <a:tblPr/>
              <a:tblGrid>
                <a:gridCol w="372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19" name="Table"/>
          <p:cNvGraphicFramePr/>
          <p:nvPr/>
        </p:nvGraphicFramePr>
        <p:xfrm>
          <a:off x="5918200" y="1219200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22" name="Table"/>
          <p:cNvGraphicFramePr/>
          <p:nvPr/>
        </p:nvGraphicFramePr>
        <p:xfrm>
          <a:off x="2606448" y="3709418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25" name="W"/>
          <p:cNvSpPr txBox="1"/>
          <p:nvPr/>
        </p:nvSpPr>
        <p:spPr>
          <a:xfrm>
            <a:off x="2208971" y="1234921"/>
            <a:ext cx="520335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981022A-84FB-4E13-A084-356CEADAEB5C}"/>
              </a:ext>
            </a:extLst>
          </p:cNvPr>
          <p:cNvGrpSpPr/>
          <p:nvPr/>
        </p:nvGrpSpPr>
        <p:grpSpPr>
          <a:xfrm>
            <a:off x="2499513" y="1509137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3750E36E-3E79-4155-8654-89389257B215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3750E36E-3E79-4155-8654-89389257B21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6CA7DA18-61C7-4333-92E4-5971EAFE576C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6CA7DA18-61C7-4333-92E4-5971EAFE576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Line">
              <a:extLst>
                <a:ext uri="{FF2B5EF4-FFF2-40B4-BE49-F238E27FC236}">
                  <a16:creationId xmlns:a16="http://schemas.microsoft.com/office/drawing/2014/main" id="{6AB2F35C-8D4E-489B-B584-CD9041798CB3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1" name="W">
            <a:extLst>
              <a:ext uri="{FF2B5EF4-FFF2-40B4-BE49-F238E27FC236}">
                <a16:creationId xmlns:a16="http://schemas.microsoft.com/office/drawing/2014/main" id="{8EFEAB89-8214-4E7F-9655-A2F3E0DDB176}"/>
              </a:ext>
            </a:extLst>
          </p:cNvPr>
          <p:cNvSpPr txBox="1"/>
          <p:nvPr/>
        </p:nvSpPr>
        <p:spPr>
          <a:xfrm>
            <a:off x="5639153" y="1253426"/>
            <a:ext cx="420949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X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1A355B2-EBA3-43A8-89F8-126676A664C3}"/>
              </a:ext>
            </a:extLst>
          </p:cNvPr>
          <p:cNvGrpSpPr/>
          <p:nvPr/>
        </p:nvGrpSpPr>
        <p:grpSpPr>
          <a:xfrm>
            <a:off x="5710776" y="1535576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15BAAE72-DD86-4186-82F7-2F5B4BD7AD75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15BAAE72-DD86-4186-82F7-2F5B4BD7AD7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DF4C79F9-C64D-4D6C-AD26-C9BA7DC3B1A1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DF4C79F9-C64D-4D6C-AD26-C9BA7DC3B1A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Line">
              <a:extLst>
                <a:ext uri="{FF2B5EF4-FFF2-40B4-BE49-F238E27FC236}">
                  <a16:creationId xmlns:a16="http://schemas.microsoft.com/office/drawing/2014/main" id="{76246065-0B80-4D3B-885C-E305403EBC84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465F469-0BFD-4AB1-9706-CC5B246104FB}"/>
              </a:ext>
            </a:extLst>
          </p:cNvPr>
          <p:cNvGrpSpPr/>
          <p:nvPr/>
        </p:nvGrpSpPr>
        <p:grpSpPr>
          <a:xfrm>
            <a:off x="5701547" y="4057379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AE2AC670-0939-4289-B8B2-5DE775DAFB64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AE2AC670-0939-4289-B8B2-5DE775DAFB6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3889DB6-77FF-4666-B1A5-D3EFC84A8F98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3889DB6-77FF-4666-B1A5-D3EFC84A8F9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9" name="Line">
              <a:extLst>
                <a:ext uri="{FF2B5EF4-FFF2-40B4-BE49-F238E27FC236}">
                  <a16:creationId xmlns:a16="http://schemas.microsoft.com/office/drawing/2014/main" id="{9B662E8A-6390-45DB-93C8-693B59A45EDB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CB9FACB-61D9-4E3B-84D0-D935E2CED032}"/>
              </a:ext>
            </a:extLst>
          </p:cNvPr>
          <p:cNvGrpSpPr/>
          <p:nvPr/>
        </p:nvGrpSpPr>
        <p:grpSpPr>
          <a:xfrm>
            <a:off x="2387872" y="3997365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5EBA5378-21EA-461A-BAB0-060B3FC0F193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5EBA5378-21EA-461A-BAB0-060B3FC0F19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E091CCEE-A789-4A37-8A44-41D2C65E8487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E091CCEE-A789-4A37-8A44-41D2C65E848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3" name="Line">
              <a:extLst>
                <a:ext uri="{FF2B5EF4-FFF2-40B4-BE49-F238E27FC236}">
                  <a16:creationId xmlns:a16="http://schemas.microsoft.com/office/drawing/2014/main" id="{494D41F9-4661-41F2-A554-8E1C785C9C58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54" name="W">
            <a:extLst>
              <a:ext uri="{FF2B5EF4-FFF2-40B4-BE49-F238E27FC236}">
                <a16:creationId xmlns:a16="http://schemas.microsoft.com/office/drawing/2014/main" id="{F6253D82-B3E1-44DB-BE27-239B4DE22AF0}"/>
              </a:ext>
            </a:extLst>
          </p:cNvPr>
          <p:cNvSpPr txBox="1"/>
          <p:nvPr/>
        </p:nvSpPr>
        <p:spPr>
          <a:xfrm>
            <a:off x="5715000" y="3766874"/>
            <a:ext cx="401713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Z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5" name="W">
            <a:extLst>
              <a:ext uri="{FF2B5EF4-FFF2-40B4-BE49-F238E27FC236}">
                <a16:creationId xmlns:a16="http://schemas.microsoft.com/office/drawing/2014/main" id="{64555C12-2CEF-4C4F-9B88-71FF556E091B}"/>
              </a:ext>
            </a:extLst>
          </p:cNvPr>
          <p:cNvSpPr txBox="1"/>
          <p:nvPr/>
        </p:nvSpPr>
        <p:spPr>
          <a:xfrm>
            <a:off x="2332411" y="3748869"/>
            <a:ext cx="420949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Y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0B4FD9A-2996-4F2C-9650-72B0163C82B1}"/>
              </a:ext>
            </a:extLst>
          </p:cNvPr>
          <p:cNvSpPr/>
          <p:nvPr/>
        </p:nvSpPr>
        <p:spPr>
          <a:xfrm>
            <a:off x="1190258" y="1219200"/>
            <a:ext cx="7010317" cy="20818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Z (without don’t cares) =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A'D' + B'C'D’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Z (with don’t cares) =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D'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E7B47733-9D45-4941-97D8-5B2E0624FAA9}"/>
              </a:ext>
            </a:extLst>
          </p:cNvPr>
          <p:cNvSpPr/>
          <p:nvPr/>
        </p:nvSpPr>
        <p:spPr>
          <a:xfrm>
            <a:off x="5556263" y="1600201"/>
            <a:ext cx="1144624" cy="6355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73881A87-119C-4CDE-9968-1944E36E717D}"/>
              </a:ext>
            </a:extLst>
          </p:cNvPr>
          <p:cNvSpPr/>
          <p:nvPr/>
        </p:nvSpPr>
        <p:spPr>
          <a:xfrm>
            <a:off x="6801288" y="1524000"/>
            <a:ext cx="1144624" cy="6355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8D74B6A7-28E7-4D30-8527-57C73CC08AF6}"/>
              </a:ext>
            </a:extLst>
          </p:cNvPr>
          <p:cNvSpPr/>
          <p:nvPr/>
        </p:nvSpPr>
        <p:spPr>
          <a:xfrm>
            <a:off x="4973096" y="2376129"/>
            <a:ext cx="926159" cy="6677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C4EF7C9-A976-4597-8690-54826B46EDFA}"/>
              </a:ext>
            </a:extLst>
          </p:cNvPr>
          <p:cNvSpPr/>
          <p:nvPr/>
        </p:nvSpPr>
        <p:spPr>
          <a:xfrm>
            <a:off x="6411965" y="4583285"/>
            <a:ext cx="534935" cy="770811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7C9A6100-D0DE-4BA3-AB05-EF0DDC51649C}"/>
              </a:ext>
            </a:extLst>
          </p:cNvPr>
          <p:cNvSpPr/>
          <p:nvPr/>
        </p:nvSpPr>
        <p:spPr>
          <a:xfrm>
            <a:off x="7921257" y="4572208"/>
            <a:ext cx="534935" cy="770811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49655135-47DD-4D94-BE82-3FCD6DF8B469}"/>
              </a:ext>
            </a:extLst>
          </p:cNvPr>
          <p:cNvSpPr/>
          <p:nvPr/>
        </p:nvSpPr>
        <p:spPr>
          <a:xfrm>
            <a:off x="6444253" y="5820052"/>
            <a:ext cx="453118" cy="369332"/>
          </a:xfrm>
          <a:prstGeom prst="roundRect">
            <a:avLst/>
          </a:prstGeom>
          <a:solidFill>
            <a:srgbClr val="00B0F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61A87A3C-B7BE-48D1-9236-D1494A839B50}"/>
              </a:ext>
            </a:extLst>
          </p:cNvPr>
          <p:cNvSpPr/>
          <p:nvPr/>
        </p:nvSpPr>
        <p:spPr>
          <a:xfrm>
            <a:off x="6444253" y="4590147"/>
            <a:ext cx="453118" cy="369332"/>
          </a:xfrm>
          <a:prstGeom prst="roundRect">
            <a:avLst/>
          </a:prstGeom>
          <a:solidFill>
            <a:srgbClr val="00B0F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4EFFB6B9-2C57-4622-B616-00AF2486DBDB}"/>
              </a:ext>
            </a:extLst>
          </p:cNvPr>
          <p:cNvSpPr/>
          <p:nvPr/>
        </p:nvSpPr>
        <p:spPr>
          <a:xfrm>
            <a:off x="7955553" y="4554862"/>
            <a:ext cx="534935" cy="1625075"/>
          </a:xfrm>
          <a:prstGeom prst="roundRect">
            <a:avLst/>
          </a:prstGeom>
          <a:solidFill>
            <a:srgbClr val="7030A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BC396FB2-38AA-4AC6-8DED-B051FFA774D4}"/>
              </a:ext>
            </a:extLst>
          </p:cNvPr>
          <p:cNvSpPr/>
          <p:nvPr/>
        </p:nvSpPr>
        <p:spPr>
          <a:xfrm>
            <a:off x="6428109" y="4554862"/>
            <a:ext cx="534935" cy="1625075"/>
          </a:xfrm>
          <a:prstGeom prst="roundRect">
            <a:avLst/>
          </a:prstGeom>
          <a:solidFill>
            <a:srgbClr val="7030A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34E59D4E-A998-4AF8-98D0-1BF8C06813DD}"/>
              </a:ext>
            </a:extLst>
          </p:cNvPr>
          <p:cNvSpPr/>
          <p:nvPr/>
        </p:nvSpPr>
        <p:spPr>
          <a:xfrm>
            <a:off x="5885912" y="5343020"/>
            <a:ext cx="193110" cy="885232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768E631B-FC77-4DC1-BAB1-EAF5D48D0C8E}"/>
                  </a:ext>
                </a:extLst>
              </p:cNvPr>
              <p:cNvSpPr/>
              <p:nvPr/>
            </p:nvSpPr>
            <p:spPr>
              <a:xfrm>
                <a:off x="5458649" y="5455148"/>
                <a:ext cx="4732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768E631B-FC77-4DC1-BAB1-EAF5D48D0C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8649" y="5455148"/>
                <a:ext cx="473206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5300FD6C-1987-44D3-BF73-78B112B1EC4E}"/>
              </a:ext>
            </a:extLst>
          </p:cNvPr>
          <p:cNvSpPr/>
          <p:nvPr/>
        </p:nvSpPr>
        <p:spPr>
          <a:xfrm rot="10800000">
            <a:off x="8535102" y="4992303"/>
            <a:ext cx="126298" cy="8277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BDCB3398-C0EF-442D-AF2E-8AA173A12946}"/>
                  </a:ext>
                </a:extLst>
              </p:cNvPr>
              <p:cNvSpPr/>
              <p:nvPr/>
            </p:nvSpPr>
            <p:spPr>
              <a:xfrm>
                <a:off x="8598251" y="5224315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BDCB3398-C0EF-442D-AF2E-8AA173A129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8251" y="5224315"/>
                <a:ext cx="492443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277DD59F-BEB2-4C6B-98C4-631BA5F2D4A5}"/>
              </a:ext>
            </a:extLst>
          </p:cNvPr>
          <p:cNvSpPr/>
          <p:nvPr/>
        </p:nvSpPr>
        <p:spPr>
          <a:xfrm rot="16200000">
            <a:off x="7355247" y="5807799"/>
            <a:ext cx="157670" cy="97435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A8123317-36B1-450E-97E7-8D0716507C74}"/>
                  </a:ext>
                </a:extLst>
              </p:cNvPr>
              <p:cNvSpPr/>
              <p:nvPr/>
            </p:nvSpPr>
            <p:spPr>
              <a:xfrm>
                <a:off x="7537526" y="6243935"/>
                <a:ext cx="5004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A8123317-36B1-450E-97E7-8D0716507C7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7526" y="6243935"/>
                <a:ext cx="500458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262B0D7E-75EF-4728-92B1-78842C39334A}"/>
              </a:ext>
            </a:extLst>
          </p:cNvPr>
          <p:cNvSpPr/>
          <p:nvPr/>
        </p:nvSpPr>
        <p:spPr>
          <a:xfrm rot="5400000">
            <a:off x="7821207" y="3736354"/>
            <a:ext cx="239768" cy="881818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2526AAD9-3BDB-4643-ADB6-0886335DBC99}"/>
                  </a:ext>
                </a:extLst>
              </p:cNvPr>
              <p:cNvSpPr/>
              <p:nvPr/>
            </p:nvSpPr>
            <p:spPr>
              <a:xfrm>
                <a:off x="8229600" y="3881735"/>
                <a:ext cx="461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2526AAD9-3BDB-4643-ADB6-0886335DBC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9600" y="3881735"/>
                <a:ext cx="461986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34742518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5" grpId="0" animBg="1"/>
      <p:bldP spid="5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3" grpId="0" animBg="1"/>
      <p:bldP spid="74" grpId="0" animBg="1"/>
      <p:bldP spid="75" grpId="0"/>
      <p:bldP spid="76" grpId="0" animBg="1"/>
      <p:bldP spid="77" grpId="0"/>
      <p:bldP spid="78" grpId="0" animBg="1"/>
      <p:bldP spid="79" grpId="0"/>
      <p:bldP spid="80" grpId="0" animBg="1"/>
      <p:bldP spid="81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K-map Summary</a:t>
            </a:r>
            <a:endParaRPr/>
          </a:p>
        </p:txBody>
      </p:sp>
      <p:sp>
        <p:nvSpPr>
          <p:cNvPr id="1031" name="We need a more formal systematic approach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00FF"/>
              </a:solidFill>
            </a:endParaRPr>
          </a:p>
          <a:p>
            <a:r>
              <a:rPr lang="en-US" sz="2800">
                <a:solidFill>
                  <a:srgbClr val="0000FF"/>
                </a:solidFill>
              </a:rPr>
              <a:t>Karnaugh maps </a:t>
            </a:r>
            <a:r>
              <a:rPr lang="en-US" sz="2800"/>
              <a:t>as a</a:t>
            </a:r>
            <a:r>
              <a:rPr sz="2800"/>
              <a:t> formal systematic approach</a:t>
            </a:r>
            <a:r>
              <a:rPr lang="en-US" sz="2800"/>
              <a:t> for logic simplification</a:t>
            </a:r>
          </a:p>
          <a:p>
            <a:endParaRPr lang="en-US" sz="2800"/>
          </a:p>
          <a:p>
            <a:endParaRPr lang="en-US" sz="2800"/>
          </a:p>
          <a:p>
            <a:r>
              <a:rPr lang="en-US" sz="2800"/>
              <a:t>2-, 3-, 4-variable K-maps</a:t>
            </a:r>
          </a:p>
          <a:p>
            <a:endParaRPr lang="en-US" sz="2800"/>
          </a:p>
          <a:p>
            <a:endParaRPr lang="en-US" sz="2800"/>
          </a:p>
          <a:p>
            <a:r>
              <a:rPr lang="en-US" sz="2800"/>
              <a:t>K-maps with “</a:t>
            </a:r>
            <a:r>
              <a:rPr lang="en-US" sz="2800">
                <a:solidFill>
                  <a:srgbClr val="C00000"/>
                </a:solidFill>
              </a:rPr>
              <a:t>Don’t Care</a:t>
            </a:r>
            <a:r>
              <a:rPr lang="en-US" sz="2800"/>
              <a:t>” outputs</a:t>
            </a:r>
          </a:p>
          <a:p>
            <a:endParaRPr lang="en-US" sz="2800"/>
          </a:p>
          <a:p>
            <a:r>
              <a:rPr lang="en-US" sz="2800"/>
              <a:t>H&amp;H Section 2.7</a:t>
            </a:r>
          </a:p>
          <a:p>
            <a:pPr lvl="1"/>
            <a:endParaRPr/>
          </a:p>
        </p:txBody>
      </p:sp>
      <p:sp>
        <p:nvSpPr>
          <p:cNvPr id="10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125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4689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" grpId="0" build="p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64135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4: Combinational Logic 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28 February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396983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3" name="Title 1">
            <a:extLst>
              <a:ext uri="{FF2B5EF4-FFF2-40B4-BE49-F238E27FC236}">
                <a16:creationId xmlns:a16="http://schemas.microsoft.com/office/drawing/2014/main" id="{BD12459E-7C0F-774D-9961-DED7AFDFC0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We Will Cover (I)</a:t>
            </a:r>
          </a:p>
        </p:txBody>
      </p:sp>
      <p:sp>
        <p:nvSpPr>
          <p:cNvPr id="356354" name="Content Placeholder 2">
            <a:extLst>
              <a:ext uri="{FF2B5EF4-FFF2-40B4-BE49-F238E27FC236}">
                <a16:creationId xmlns:a16="http://schemas.microsoft.com/office/drawing/2014/main" id="{4423F680-5931-BC44-A091-EC1D350B2CC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20650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Combinational Logic Design</a:t>
            </a:r>
          </a:p>
          <a:p>
            <a:endParaRPr lang="en-US" altLang="en-US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Hardware Description Languages (Verilog)</a:t>
            </a:r>
          </a:p>
          <a:p>
            <a:endParaRPr lang="en-US" altLang="en-US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Sequential Logic Design</a:t>
            </a:r>
          </a:p>
          <a:p>
            <a:endParaRPr lang="en-US" altLang="en-US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Timing and Verification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ISA (MIPS and LC3b) </a:t>
            </a:r>
          </a:p>
          <a:p>
            <a:endParaRPr lang="en-US" altLang="en-US" dirty="0">
              <a:solidFill>
                <a:srgbClr val="0432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MIPS Assembly Programming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56355" name="Slide Number Placeholder 3">
            <a:extLst>
              <a:ext uri="{FF2B5EF4-FFF2-40B4-BE49-F238E27FC236}">
                <a16:creationId xmlns:a16="http://schemas.microsoft.com/office/drawing/2014/main" id="{A1A8AEBA-F624-3147-AE1D-DA3FA93C2E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0ACF36-13D9-184B-85C8-D0C6BA406B8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90A7D8E1-B611-4248-9F57-669460FE3F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9975" y="4705350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Micro-architecture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8BE94714-A0B7-224E-AAB1-1068EFFD295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9975" y="4333875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SW/HW Interface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5DFC3FFD-4A65-1A42-9B12-D6D210F6B29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6800" y="3668712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5490067C-70D7-3040-AC10-502801C422F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6800" y="3297237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8250D9D8-54ED-4D4A-9916-F8ACE4DE0FE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6800" y="2930525"/>
            <a:ext cx="2043113" cy="36671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FD067DAA-89C8-CD49-A295-1E5FC3A93F3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9975" y="5078412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16CDFB5C-C532-814F-B541-634A34BECAB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9975" y="5449887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9981C6DA-3C60-494D-A916-51553A46814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9975" y="4011612"/>
            <a:ext cx="2041525" cy="3270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System Software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A366F6C-C3AB-6648-A983-A82D290F0FD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766719" y="3552031"/>
            <a:ext cx="792162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F3C5E052-1E4D-2747-AECE-CEB4CA26EF1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51563" y="5805487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</p:spTree>
    <p:extLst>
      <p:ext uri="{BB962C8B-B14F-4D97-AF65-F5344CB8AC3E}">
        <p14:creationId xmlns:p14="http://schemas.microsoft.com/office/powerpoint/2010/main" val="294108796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7" name="Title 1">
            <a:extLst>
              <a:ext uri="{FF2B5EF4-FFF2-40B4-BE49-F238E27FC236}">
                <a16:creationId xmlns:a16="http://schemas.microsoft.com/office/drawing/2014/main" id="{CDB4A5B9-6C8B-0142-9BD7-018F3D9BDA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We Will Cover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D496D7-7441-9A45-B77B-BD7FA8ED95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25500"/>
            <a:ext cx="8610600" cy="5194300"/>
          </a:xfrm>
        </p:spPr>
        <p:txBody>
          <a:bodyPr/>
          <a:lstStyle/>
          <a:p>
            <a:pPr>
              <a:defRPr/>
            </a:pPr>
            <a:endParaRPr lang="en-US" altLang="en-US" sz="1000" dirty="0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altLang="en-US" sz="1000" dirty="0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Microarchitecture Basics: Single-cycle</a:t>
            </a:r>
          </a:p>
          <a:p>
            <a:pPr>
              <a:defRPr/>
            </a:pPr>
            <a:endParaRPr lang="en-US" altLang="en-US" sz="10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3B812F"/>
                </a:solidFill>
                <a:ea typeface="ＭＳ Ｐゴシック" panose="020B0600070205080204" pitchFamily="34" charset="-128"/>
              </a:rPr>
              <a:t>Multi-cycle and Microprogrammed Microarchitectures</a:t>
            </a:r>
          </a:p>
          <a:p>
            <a:pPr>
              <a:buFont typeface="Wingdings" pitchFamily="2" charset="2"/>
              <a:buNone/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Pipelining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Issues in Pipelining: Control &amp; Data Dependence Handling, State Maintenance and Recovery, …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Out-of-Order Execution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Other Processing Paradigms (SIMD, VLIW, Systolic, …)</a:t>
            </a:r>
          </a:p>
          <a:p>
            <a:pPr>
              <a:defRPr/>
            </a:pPr>
            <a:endParaRPr lang="en-US" altLang="en-US" sz="1000" dirty="0">
              <a:solidFill>
                <a:schemeClr val="accent1">
                  <a:lumMod val="75000"/>
                </a:schemeClr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Memory and Caches</a:t>
            </a:r>
          </a:p>
          <a:p>
            <a:pPr>
              <a:defRPr/>
            </a:pPr>
            <a:endParaRPr lang="en-US" altLang="en-US" sz="1000" dirty="0">
              <a:solidFill>
                <a:schemeClr val="accent1">
                  <a:lumMod val="75000"/>
                </a:schemeClr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Virtual Memory</a:t>
            </a:r>
          </a:p>
          <a:p>
            <a:pPr>
              <a:defRPr/>
            </a:pPr>
            <a:endParaRPr lang="en-US" altLang="en-US" dirty="0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57379" name="Slide Number Placeholder 3">
            <a:extLst>
              <a:ext uri="{FF2B5EF4-FFF2-40B4-BE49-F238E27FC236}">
                <a16:creationId xmlns:a16="http://schemas.microsoft.com/office/drawing/2014/main" id="{EF4B8CCE-6D07-0A46-A096-E93F06478A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716FCCD-5E2D-DF4B-88A2-672C12B7F2C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670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1" name="Title 1">
            <a:extLst>
              <a:ext uri="{FF2B5EF4-FFF2-40B4-BE49-F238E27FC236}">
                <a16:creationId xmlns:a16="http://schemas.microsoft.com/office/drawing/2014/main" id="{9CF0CAD2-649A-B648-8024-D8AA0EB574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Processing Paradigms We Will Cover</a:t>
            </a:r>
          </a:p>
        </p:txBody>
      </p:sp>
      <p:sp>
        <p:nvSpPr>
          <p:cNvPr id="358402" name="Content Placeholder 2">
            <a:extLst>
              <a:ext uri="{FF2B5EF4-FFF2-40B4-BE49-F238E27FC236}">
                <a16:creationId xmlns:a16="http://schemas.microsoft.com/office/drawing/2014/main" id="{88715FCC-EDCB-DB4C-A595-EDEEC7FDAE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Pipelining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Out-of-order execution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Dataflow (at the ISA level)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Superscalar Execution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VLIW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SIMD Processing (Vector &amp; array, GPUs)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Decoupled Access Execute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Systolic Arrays</a:t>
            </a:r>
          </a:p>
        </p:txBody>
      </p:sp>
      <p:sp>
        <p:nvSpPr>
          <p:cNvPr id="358403" name="Slide Number Placeholder 3">
            <a:extLst>
              <a:ext uri="{FF2B5EF4-FFF2-40B4-BE49-F238E27FC236}">
                <a16:creationId xmlns:a16="http://schemas.microsoft.com/office/drawing/2014/main" id="{211EA783-937C-0D46-8047-B3888F1F0D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E02309-3FA1-5A44-AF9B-AEE632C5E05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5194A99F-3262-6B4A-A0ED-3FA5A54F5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4775" y="4324350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Micro-architecture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7FD2FCAA-6B2D-F041-B810-1F02359E4D6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4775" y="3952875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SW/HW Interface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FFCD0C54-623A-D642-9BE0-AB1D51A2632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1600" y="3287712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9F529AB9-843D-F84B-B2DF-8454898C66D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1600" y="2916237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1EFE765A-775C-1A49-9C8A-9B6A6325653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1600" y="2549525"/>
            <a:ext cx="2043113" cy="36671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7B40E26D-B80A-E642-9785-07A04C08761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4775" y="4697412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9D21F306-F741-9D4A-AC9E-822986A6162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4775" y="5068887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09F9BC0B-332C-5648-96FB-1197FDA687C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4775" y="3630612"/>
            <a:ext cx="2041525" cy="3270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System Software</a:t>
            </a: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0649559B-3F3D-4B4E-9462-EEBC77E9BA1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6363" y="5424487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5B8D4C20-5190-3F45-B19F-8A1A7201399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575425" y="3028158"/>
            <a:ext cx="1795464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59907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425F47AE-C39C-438B-9E19-3E95DB621AE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Combinational Logic Circuits and Design</a:t>
            </a:r>
          </a:p>
        </p:txBody>
      </p:sp>
      <p:sp>
        <p:nvSpPr>
          <p:cNvPr id="76803" name="Subtitle 7">
            <a:extLst>
              <a:ext uri="{FF2B5EF4-FFF2-40B4-BE49-F238E27FC236}">
                <a16:creationId xmlns:a16="http://schemas.microsoft.com/office/drawing/2014/main" id="{24F573B8-52E2-4F1F-B8B7-92D9B74523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EAE84B8E-558A-4B8A-B756-17D1182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A827D4-048D-421E-960B-AA313C4B0F1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90156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>
            <a:extLst>
              <a:ext uri="{FF2B5EF4-FFF2-40B4-BE49-F238E27FC236}">
                <a16:creationId xmlns:a16="http://schemas.microsoft.com/office/drawing/2014/main" id="{F89436B1-074E-4C72-B8E9-27C61DC156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Will We Learn Today?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A63537E-43B1-4FFB-97D8-3AD6A3AC0F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Building blocks of modern computers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Transistors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Logic gates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Boolean algebra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Combinational circuits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How to use Boolean algebra to represent combinational circuits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Minimizing logic circuits (if time permits)</a:t>
            </a:r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F5499CDE-E4D2-44A9-9E8E-17722B5865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4852F37-0DB9-4B5B-ACE3-9C9B1F266E83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17</a:t>
            </a:fld>
            <a:endParaRPr lang="en-US" altLang="en-US" dirty="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D1EE3-0C5C-4173-9CBD-282A7C485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(Micro)-Processors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EF1F51-4C8B-4180-ACCF-75F33BAEAD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8F6D2B5A-B767-4597-80FB-0144EE0452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7" t="10670" r="11885" b="20365"/>
          <a:stretch/>
        </p:blipFill>
        <p:spPr bwMode="auto">
          <a:xfrm>
            <a:off x="457200" y="1162051"/>
            <a:ext cx="7948946" cy="4786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8134440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00304-DC7B-4FAD-8895-2B3FEC656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FPGAs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3EE1FE-810C-498B-B66F-84ED0EFE84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57C01524-D89B-458C-8A64-A63758AE82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"/>
          <a:stretch/>
        </p:blipFill>
        <p:spPr bwMode="auto">
          <a:xfrm>
            <a:off x="418306" y="1111246"/>
            <a:ext cx="8307387" cy="5262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774822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4FE60-968E-164B-9377-BC3A0D264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Assignment: Required</a:t>
            </a:r>
            <a:r>
              <a:rPr lang="en-US" dirty="0"/>
              <a:t> Readings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ACE0-B0C1-DE41-AB11-537FBB9AD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78477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This week</a:t>
            </a:r>
          </a:p>
          <a:p>
            <a:pPr lvl="1"/>
            <a:r>
              <a:rPr lang="en-US" dirty="0"/>
              <a:t>Combinational Logic </a:t>
            </a:r>
          </a:p>
          <a:p>
            <a:pPr lvl="2"/>
            <a:r>
              <a:rPr lang="en-US" dirty="0"/>
              <a:t>P&amp;P Chapter 3 until 3.3     +        H&amp;H Chapter 2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Next week</a:t>
            </a:r>
          </a:p>
          <a:p>
            <a:pPr lvl="1"/>
            <a:r>
              <a:rPr lang="en-US" dirty="0"/>
              <a:t>Hardware Description Languages and Verilog </a:t>
            </a:r>
          </a:p>
          <a:p>
            <a:pPr lvl="2"/>
            <a:r>
              <a:rPr lang="en-US" dirty="0"/>
              <a:t>H&amp;H Chapter 4 until 4.3 and 4.5</a:t>
            </a:r>
          </a:p>
          <a:p>
            <a:pPr lvl="1"/>
            <a:r>
              <a:rPr lang="en-US" dirty="0"/>
              <a:t>Sequential Logic </a:t>
            </a:r>
          </a:p>
          <a:p>
            <a:pPr lvl="2"/>
            <a:r>
              <a:rPr lang="en-US" dirty="0"/>
              <a:t>P&amp;P Chapter 3.4 until end   +       H&amp;H Chapter 3 in full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r>
              <a:rPr lang="en-US" dirty="0"/>
              <a:t>By the end of next week, make sure you are done with </a:t>
            </a:r>
          </a:p>
          <a:p>
            <a:pPr lvl="1"/>
            <a:r>
              <a:rPr lang="en-US" b="1" dirty="0">
                <a:solidFill>
                  <a:srgbClr val="0432FF"/>
                </a:solidFill>
              </a:rPr>
              <a:t>P&amp;P Chapters 1-3    +      H&amp;H Chapters 1-4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530914-DDCB-8244-B796-32EF5BABCB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5256476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CC47A-0125-4921-A474-06DDCC0155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ASICs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120845-B182-4489-8CDC-57A74D598B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20</a:t>
            </a:fld>
            <a:endParaRPr lang="en-US" altLang="en-US" dirty="0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A167F1BB-479F-4FE2-81B0-B0F72D222E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7" t="10952" r="10727" b="11167"/>
          <a:stretch/>
        </p:blipFill>
        <p:spPr bwMode="auto">
          <a:xfrm>
            <a:off x="463530" y="1051564"/>
            <a:ext cx="8140740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2967182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884238"/>
          </a:xfrm>
        </p:spPr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21</a:t>
            </a:fld>
            <a:endParaRPr lang="en-US" altLang="en-US" dirty="0"/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D6793627-3089-4B8F-A8B4-75C63A01C3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4052018"/>
              </p:ext>
            </p:extLst>
          </p:nvPr>
        </p:nvGraphicFramePr>
        <p:xfrm>
          <a:off x="63500" y="954406"/>
          <a:ext cx="9017000" cy="51644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3B55353B-FA71-4674-B34F-2194A66C7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CFB4A4-D4ED-4565-B4AF-87B908E865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7DF3182-0905-4F29-84D2-223DF7F8B0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69489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22</a:t>
            </a:fld>
            <a:endParaRPr lang="en-US" altLang="en-US" dirty="0"/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DA235283-C759-4009-9D9A-A020F3E420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5931106"/>
              </p:ext>
            </p:extLst>
          </p:nvPr>
        </p:nvGraphicFramePr>
        <p:xfrm>
          <a:off x="63500" y="954406"/>
          <a:ext cx="9017000" cy="5197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 Development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minutes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EB04D916-185D-46C3-A27F-F9AE339FAF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0B6124-8632-46C2-8EC8-36A428943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53DEFF8-4C76-458A-AA9B-8657394888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57292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23</a:t>
            </a:fld>
            <a:endParaRPr lang="en-US" altLang="en-US" dirty="0"/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30A01536-879F-4308-BA9A-819E0694E4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9198460"/>
              </p:ext>
            </p:extLst>
          </p:nvPr>
        </p:nvGraphicFramePr>
        <p:xfrm>
          <a:off x="63500" y="954406"/>
          <a:ext cx="9017000" cy="5197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 Development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minutes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50D6841B-9664-4110-884C-F8E1BCC35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4858DA-1F82-426D-9012-B7D88C10C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51865D9-D636-4756-BB90-D5421FFFE2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3355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24</a:t>
            </a:fld>
            <a:endParaRPr lang="en-US" altLang="en-US" dirty="0"/>
          </a:p>
        </p:txBody>
      </p:sp>
      <p:graphicFrame>
        <p:nvGraphicFramePr>
          <p:cNvPr id="13" name="Content Placeholder 3">
            <a:extLst>
              <a:ext uri="{FF2B5EF4-FFF2-40B4-BE49-F238E27FC236}">
                <a16:creationId xmlns:a16="http://schemas.microsoft.com/office/drawing/2014/main" id="{D1812DED-7173-43D4-BCE9-77C9CFA2B95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3017758"/>
              </p:ext>
            </p:extLst>
          </p:nvPr>
        </p:nvGraphicFramePr>
        <p:xfrm>
          <a:off x="63500" y="954406"/>
          <a:ext cx="9017000" cy="5230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 Development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minutes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Good for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Ubiquitous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Simple to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Prototyping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Small volume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Mass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production,</a:t>
                      </a:r>
                    </a:p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Max performance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E694B072-28E1-4993-9959-B7A7674888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809CA87-854C-456D-BD98-DBDBA3E391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CE9E1BE-D121-41B7-A196-3BA83F1D82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559495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25</a:t>
            </a:fld>
            <a:endParaRPr lang="en-US" altLang="en-US" dirty="0"/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1589393E-7077-430B-B6D2-05431B2B0B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8897094"/>
              </p:ext>
            </p:extLst>
          </p:nvPr>
        </p:nvGraphicFramePr>
        <p:xfrm>
          <a:off x="63500" y="954406"/>
          <a:ext cx="9017000" cy="52635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 Development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minutes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Good for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Ubiquitous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Simple to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Prototyping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Small volume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Mass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production,</a:t>
                      </a:r>
                    </a:p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Max performance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Programming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Executable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Bit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Design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masks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chemeClr val="tx1"/>
                          </a:solidFill>
                        </a:rPr>
                        <a:t>Languages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C/C++/Java/</a:t>
                      </a:r>
                      <a:r>
                        <a:rPr lang="is-IS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Verilog/VHDL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Verilog/VHDL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chemeClr val="tx1"/>
                          </a:solidFill>
                        </a:rPr>
                        <a:t>Main Companies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Intel,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ARM, AMD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Xilinx,</a:t>
                      </a:r>
                      <a:r>
                        <a:rPr lang="en-US" baseline="0">
                          <a:solidFill>
                            <a:schemeClr val="tx1"/>
                          </a:solidFill>
                        </a:rPr>
                        <a:t> Altera, Lattice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TSMC, UMC, ST,  </a:t>
                      </a:r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Globalfoundries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BA4267-AC84-4ED3-9EC8-55F6C3D07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479415-D56D-46A0-9030-BF6DD91BE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A080FC-2860-4979-83B8-9F087E4D48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1357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ontent Placeholder 3">
            <a:extLst>
              <a:ext uri="{FF2B5EF4-FFF2-40B4-BE49-F238E27FC236}">
                <a16:creationId xmlns:a16="http://schemas.microsoft.com/office/drawing/2014/main" id="{3DF8926C-8356-44AE-9684-B13862B3C6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6759391"/>
              </p:ext>
            </p:extLst>
          </p:nvPr>
        </p:nvGraphicFramePr>
        <p:xfrm>
          <a:off x="63500" y="954406"/>
          <a:ext cx="9017000" cy="52635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 Development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minutes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Good for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Ubiquitous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Simple to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Prototyping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Small volume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Mass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production,</a:t>
                      </a:r>
                    </a:p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Max performance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Programming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Executable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Bit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Design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masks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chemeClr val="tx1"/>
                          </a:solidFill>
                        </a:rPr>
                        <a:t>Languages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C/C++/Java/</a:t>
                      </a:r>
                      <a:r>
                        <a:rPr lang="is-IS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Verilog/VHDL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Verilog/VHDL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chemeClr val="tx1"/>
                          </a:solidFill>
                        </a:rPr>
                        <a:t>Main Companies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Intel,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ARM, AMD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Xilinx,</a:t>
                      </a:r>
                      <a:r>
                        <a:rPr lang="en-US" baseline="0">
                          <a:solidFill>
                            <a:schemeClr val="tx1"/>
                          </a:solidFill>
                        </a:rPr>
                        <a:t> Altera, Lattice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TSMC, UMC, ST,  </a:t>
                      </a:r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Globalfoundries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24EC9EC1-491E-41B5-963E-4DA642F41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85FAE3D-0720-4B41-85C9-F5D279124A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C4CE11B-8B09-4619-8D0C-1A609E95D6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D836BD93-496E-4FF5-B7B5-9EA97344CE91}"/>
              </a:ext>
            </a:extLst>
          </p:cNvPr>
          <p:cNvGrpSpPr/>
          <p:nvPr/>
        </p:nvGrpSpPr>
        <p:grpSpPr>
          <a:xfrm>
            <a:off x="4674005" y="4495800"/>
            <a:ext cx="4406495" cy="1066799"/>
            <a:chOff x="4320000" y="4104000"/>
            <a:chExt cx="3983393" cy="1728000"/>
          </a:xfrm>
        </p:grpSpPr>
        <p:sp>
          <p:nvSpPr>
            <p:cNvPr id="47" name="Rounded Rectangle 11">
              <a:extLst>
                <a:ext uri="{FF2B5EF4-FFF2-40B4-BE49-F238E27FC236}">
                  <a16:creationId xmlns:a16="http://schemas.microsoft.com/office/drawing/2014/main" id="{6258B0B6-D1C9-428F-9614-058909FBC216}"/>
                </a:ext>
              </a:extLst>
            </p:cNvPr>
            <p:cNvSpPr/>
            <p:nvPr/>
          </p:nvSpPr>
          <p:spPr bwMode="auto">
            <a:xfrm>
              <a:off x="4343393" y="4115395"/>
              <a:ext cx="3960000" cy="1066205"/>
            </a:xfrm>
            <a:prstGeom prst="roundRect">
              <a:avLst>
                <a:gd name="adj" fmla="val 23575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25400">
              <a:noFill/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 dirty="0"/>
                <a:t>Using this language</a:t>
              </a:r>
            </a:p>
          </p:txBody>
        </p:sp>
        <p:sp>
          <p:nvSpPr>
            <p:cNvPr id="48" name="Rounded Rectangle 12">
              <a:extLst>
                <a:ext uri="{FF2B5EF4-FFF2-40B4-BE49-F238E27FC236}">
                  <a16:creationId xmlns:a16="http://schemas.microsoft.com/office/drawing/2014/main" id="{28A9A797-077B-408A-AF99-737225DC45F9}"/>
                </a:ext>
              </a:extLst>
            </p:cNvPr>
            <p:cNvSpPr/>
            <p:nvPr/>
          </p:nvSpPr>
          <p:spPr bwMode="auto">
            <a:xfrm>
              <a:off x="4320000" y="4104000"/>
              <a:ext cx="3960000" cy="1728000"/>
            </a:xfrm>
            <a:prstGeom prst="roundRect">
              <a:avLst/>
            </a:prstGeom>
            <a:noFill/>
            <a:ln w="635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BB11AC6-5001-493A-83EB-587E0EADB625}"/>
              </a:ext>
            </a:extLst>
          </p:cNvPr>
          <p:cNvGrpSpPr/>
          <p:nvPr/>
        </p:nvGrpSpPr>
        <p:grpSpPr>
          <a:xfrm>
            <a:off x="1065180" y="798283"/>
            <a:ext cx="3608825" cy="2412000"/>
            <a:chOff x="989969" y="1184998"/>
            <a:chExt cx="3353432" cy="2412000"/>
          </a:xfrm>
        </p:grpSpPr>
        <p:sp>
          <p:nvSpPr>
            <p:cNvPr id="41" name="Rounded Rectangle 8">
              <a:extLst>
                <a:ext uri="{FF2B5EF4-FFF2-40B4-BE49-F238E27FC236}">
                  <a16:creationId xmlns:a16="http://schemas.microsoft.com/office/drawing/2014/main" id="{7B330191-1E6D-48B9-8C97-C2A8FDD0E5D5}"/>
                </a:ext>
              </a:extLst>
            </p:cNvPr>
            <p:cNvSpPr/>
            <p:nvPr/>
          </p:nvSpPr>
          <p:spPr bwMode="auto">
            <a:xfrm>
              <a:off x="989969" y="1194922"/>
              <a:ext cx="1365207" cy="2392144"/>
            </a:xfrm>
            <a:prstGeom prst="roundRect">
              <a:avLst>
                <a:gd name="adj" fmla="val 23575"/>
              </a:avLst>
            </a:prstGeom>
            <a:solidFill>
              <a:srgbClr val="0070C0"/>
            </a:solidFill>
            <a:ln w="25400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en-US" sz="1100" b="1" dirty="0">
                <a:solidFill>
                  <a:schemeClr val="bg1"/>
                </a:solidFill>
              </a:endParaRPr>
            </a:p>
            <a:p>
              <a:pPr algn="ctr"/>
              <a:endParaRPr lang="en-US" b="1" dirty="0">
                <a:solidFill>
                  <a:schemeClr val="bg1"/>
                </a:solidFill>
              </a:endParaRPr>
            </a:p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Want to learn how these work</a:t>
              </a:r>
            </a:p>
            <a:p>
              <a:pPr algn="ctr"/>
              <a:endParaRPr lang="en-US" b="1" dirty="0">
                <a:solidFill>
                  <a:schemeClr val="bg1"/>
                </a:solidFill>
              </a:endParaRPr>
            </a:p>
            <a:p>
              <a:pPr algn="ctr"/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Rounded Rectangle 2">
              <a:extLst>
                <a:ext uri="{FF2B5EF4-FFF2-40B4-BE49-F238E27FC236}">
                  <a16:creationId xmlns:a16="http://schemas.microsoft.com/office/drawing/2014/main" id="{B6DF91A1-0A00-4F19-939B-4F62CFA81641}"/>
                </a:ext>
              </a:extLst>
            </p:cNvPr>
            <p:cNvSpPr/>
            <p:nvPr/>
          </p:nvSpPr>
          <p:spPr bwMode="auto">
            <a:xfrm>
              <a:off x="1034563" y="1184998"/>
              <a:ext cx="3308838" cy="2412000"/>
            </a:xfrm>
            <a:prstGeom prst="roundRect">
              <a:avLst/>
            </a:prstGeom>
            <a:noFill/>
            <a:ln w="63500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32B96D9-588D-4421-B0F6-35A4C1FA53BD}"/>
              </a:ext>
            </a:extLst>
          </p:cNvPr>
          <p:cNvGrpSpPr/>
          <p:nvPr/>
        </p:nvGrpSpPr>
        <p:grpSpPr>
          <a:xfrm>
            <a:off x="4721994" y="760873"/>
            <a:ext cx="3660006" cy="2438817"/>
            <a:chOff x="4343401" y="1147588"/>
            <a:chExt cx="3352799" cy="2438817"/>
          </a:xfrm>
        </p:grpSpPr>
        <p:sp>
          <p:nvSpPr>
            <p:cNvPr id="44" name="Rounded Rectangle 9">
              <a:extLst>
                <a:ext uri="{FF2B5EF4-FFF2-40B4-BE49-F238E27FC236}">
                  <a16:creationId xmlns:a16="http://schemas.microsoft.com/office/drawing/2014/main" id="{F5EA67A1-1AC8-427F-B0D7-EA804D035E7D}"/>
                </a:ext>
              </a:extLst>
            </p:cNvPr>
            <p:cNvSpPr/>
            <p:nvPr/>
          </p:nvSpPr>
          <p:spPr bwMode="auto">
            <a:xfrm>
              <a:off x="6428285" y="1147588"/>
              <a:ext cx="1267915" cy="2438817"/>
            </a:xfrm>
            <a:prstGeom prst="roundRect">
              <a:avLst>
                <a:gd name="adj" fmla="val 28026"/>
              </a:avLst>
            </a:prstGeom>
            <a:solidFill>
              <a:srgbClr val="C00000"/>
            </a:solidFill>
            <a:ln w="25400">
              <a:noFill/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en-US" sz="1200" b="1" dirty="0">
                <a:solidFill>
                  <a:schemeClr val="bg1"/>
                </a:solidFill>
              </a:endParaRPr>
            </a:p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By programming these</a:t>
              </a:r>
            </a:p>
            <a:p>
              <a:pPr algn="ctr"/>
              <a:endParaRPr lang="en-US" b="1" dirty="0">
                <a:solidFill>
                  <a:schemeClr val="bg1"/>
                </a:solidFill>
              </a:endParaRPr>
            </a:p>
            <a:p>
              <a:pPr algn="ctr"/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Rounded Rectangle 10">
              <a:extLst>
                <a:ext uri="{FF2B5EF4-FFF2-40B4-BE49-F238E27FC236}">
                  <a16:creationId xmlns:a16="http://schemas.microsoft.com/office/drawing/2014/main" id="{B23C99DE-A7AD-410A-8CF9-3AC903B5DCE0}"/>
                </a:ext>
              </a:extLst>
            </p:cNvPr>
            <p:cNvSpPr/>
            <p:nvPr/>
          </p:nvSpPr>
          <p:spPr bwMode="auto">
            <a:xfrm>
              <a:off x="4343401" y="1169400"/>
              <a:ext cx="3308838" cy="2412000"/>
            </a:xfrm>
            <a:prstGeom prst="roundRect">
              <a:avLst/>
            </a:prstGeom>
            <a:noFill/>
            <a:ln w="63500">
              <a:solidFill>
                <a:srgbClr val="C00000"/>
              </a:solidFill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7281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425F47AE-C39C-438B-9E19-3E95DB621AE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Building Blocks of Modern Computers</a:t>
            </a:r>
          </a:p>
        </p:txBody>
      </p:sp>
      <p:sp>
        <p:nvSpPr>
          <p:cNvPr id="76803" name="Subtitle 7">
            <a:extLst>
              <a:ext uri="{FF2B5EF4-FFF2-40B4-BE49-F238E27FC236}">
                <a16:creationId xmlns:a16="http://schemas.microsoft.com/office/drawing/2014/main" id="{24F573B8-52E2-4F1F-B8B7-92D9B74523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EAE84B8E-558A-4B8A-B756-17D1182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7A827D4-048D-421E-960B-AA313C4B0F1A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425F47AE-C39C-438B-9E19-3E95DB621AE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Transistors</a:t>
            </a:r>
          </a:p>
        </p:txBody>
      </p:sp>
      <p:sp>
        <p:nvSpPr>
          <p:cNvPr id="76803" name="Subtitle 7">
            <a:extLst>
              <a:ext uri="{FF2B5EF4-FFF2-40B4-BE49-F238E27FC236}">
                <a16:creationId xmlns:a16="http://schemas.microsoft.com/office/drawing/2014/main" id="{24F573B8-52E2-4F1F-B8B7-92D9B74523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EAE84B8E-558A-4B8A-B756-17D1182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7A827D4-048D-421E-960B-AA313C4B0F1A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28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027457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2652A-CC5E-40D3-BE34-231CCC6C6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Transistors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B338D3-639D-44F2-A0CD-0A7E0121CF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666D77E3-107C-407C-8138-1F4897570C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775" y="421856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Microarchitecture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07C85332-8451-4097-BF0D-9B19710931C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5775" y="3847090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ISA (Architecture)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576D3D0C-506B-481A-9CFB-360E61B4C7D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2600" y="280251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680AEC7F-7E6E-4EE5-8F93-7183F888995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2600" y="243104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B8516357-36FE-4899-B17A-F7505736C5E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2600" y="2064327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041951C4-69CF-40F2-B7C6-1CB5B5B9022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5775" y="4591627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sz="1750" dirty="0">
                <a:solidFill>
                  <a:srgbClr val="000000"/>
                </a:solidFill>
                <a:latin typeface="Tahoma" pitchFamily="34" charset="0"/>
                <a:ea typeface="+mn-ea"/>
                <a:cs typeface="Arial" charset="0"/>
              </a:rPr>
              <a:t>Logic</a:t>
            </a:r>
          </a:p>
          <a:p>
            <a:pPr eaLnBrk="1" hangingPunct="1">
              <a:defRPr/>
            </a:pPr>
            <a:endParaRPr lang="en-US" sz="1750" dirty="0">
              <a:solidFill>
                <a:srgbClr val="000000"/>
              </a:solidFill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B99151D7-6148-4758-871F-8573FF09DC6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5775" y="4963102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5E7E4A81-80F7-4572-B16B-554610AE3CC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5775" y="3177165"/>
            <a:ext cx="2041525" cy="6699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Runtime System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(VM, OS, MM)</a:t>
            </a:r>
          </a:p>
        </p:txBody>
      </p:sp>
      <p:sp>
        <p:nvSpPr>
          <p:cNvPr id="13" name="Text Box 23">
            <a:extLst>
              <a:ext uri="{FF2B5EF4-FFF2-40B4-BE49-F238E27FC236}">
                <a16:creationId xmlns:a16="http://schemas.microsoft.com/office/drawing/2014/main" id="{3A394290-C78A-4E23-B269-BC654268E49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7363" y="5318702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Electrons</a:t>
            </a:r>
          </a:p>
        </p:txBody>
      </p:sp>
      <p:sp>
        <p:nvSpPr>
          <p:cNvPr id="14" name="Rounded Rectangle 24">
            <a:extLst>
              <a:ext uri="{FF2B5EF4-FFF2-40B4-BE49-F238E27FC236}">
                <a16:creationId xmlns:a16="http://schemas.microsoft.com/office/drawing/2014/main" id="{71BD3585-2272-4037-8E22-EDD532685B4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662068" y="4011395"/>
            <a:ext cx="373063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Rounded Rectangle 24">
            <a:extLst>
              <a:ext uri="{FF2B5EF4-FFF2-40B4-BE49-F238E27FC236}">
                <a16:creationId xmlns:a16="http://schemas.microsoft.com/office/drawing/2014/main" id="{E5FC25A8-1D92-48FB-9F9D-1EE82FE6F12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662067" y="3616110"/>
            <a:ext cx="373063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F3936F7-002D-4BAA-975E-A2F22AF2A5BF}"/>
              </a:ext>
            </a:extLst>
          </p:cNvPr>
          <p:cNvSpPr txBox="1">
            <a:spLocks/>
          </p:cNvSpPr>
          <p:nvPr/>
        </p:nvSpPr>
        <p:spPr bwMode="auto">
          <a:xfrm>
            <a:off x="95087" y="895350"/>
            <a:ext cx="8896514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b="1" kern="0" dirty="0">
                <a:solidFill>
                  <a:srgbClr val="0000FF"/>
                </a:solidFill>
              </a:rPr>
              <a:t>Computers are built from very large numbers of very simple structures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849AE-CFD8-4A43-BE37-26BFB02CB3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684059"/>
            <a:ext cx="6934200" cy="4183341"/>
          </a:xfrm>
        </p:spPr>
        <p:txBody>
          <a:bodyPr/>
          <a:lstStyle/>
          <a:p>
            <a:pPr lvl="1">
              <a:defRPr/>
            </a:pPr>
            <a:r>
              <a:rPr lang="en-US" dirty="0"/>
              <a:t>Intel’s Pentium IV microprocessor, first offered for sale in 2000, was made up of more than </a:t>
            </a:r>
            <a:r>
              <a:rPr lang="en-US" dirty="0">
                <a:solidFill>
                  <a:srgbClr val="FF0000"/>
                </a:solidFill>
              </a:rPr>
              <a:t>42 million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MOS transistors</a:t>
            </a:r>
          </a:p>
          <a:p>
            <a:pPr lvl="1">
              <a:defRPr/>
            </a:pPr>
            <a:r>
              <a:rPr lang="en-US" dirty="0"/>
              <a:t>Intel’s Core i7 Broadwell-E, offered for sale in 2016, is made up of more than </a:t>
            </a:r>
            <a:r>
              <a:rPr lang="en-US" dirty="0">
                <a:solidFill>
                  <a:srgbClr val="FF0000"/>
                </a:solidFill>
              </a:rPr>
              <a:t>3.2 billion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MOS transistors</a:t>
            </a:r>
          </a:p>
          <a:p>
            <a:pPr>
              <a:defRPr/>
            </a:pPr>
            <a:r>
              <a:rPr lang="en-US" b="1" dirty="0"/>
              <a:t>This lecture</a:t>
            </a:r>
          </a:p>
          <a:p>
            <a:pPr lvl="1">
              <a:defRPr/>
            </a:pPr>
            <a:r>
              <a:rPr lang="en-US" dirty="0"/>
              <a:t>How the MOS transistor works (as a logic element)</a:t>
            </a:r>
          </a:p>
          <a:p>
            <a:pPr lvl="1">
              <a:defRPr/>
            </a:pPr>
            <a:r>
              <a:rPr lang="en-US" dirty="0"/>
              <a:t>How these transistors are connected to form logic gates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7F7871D-4FF2-47E6-B058-66B2F12B2196}"/>
              </a:ext>
            </a:extLst>
          </p:cNvPr>
          <p:cNvSpPr txBox="1">
            <a:spLocks/>
          </p:cNvSpPr>
          <p:nvPr/>
        </p:nvSpPr>
        <p:spPr bwMode="auto">
          <a:xfrm>
            <a:off x="76200" y="5684255"/>
            <a:ext cx="8610600" cy="792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US" kern="0" dirty="0"/>
              <a:t>How logic gates are interconnected to form larger units that are needed to construct a computer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1316976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3" name="Title 1">
            <a:extLst>
              <a:ext uri="{FF2B5EF4-FFF2-40B4-BE49-F238E27FC236}">
                <a16:creationId xmlns:a16="http://schemas.microsoft.com/office/drawing/2014/main" id="{29E4D314-9CE7-4340-AA3A-CACA6AB669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Note on Hardware vs. Software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F3348C-8B1A-A848-8131-51B259F18F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200" y="1130300"/>
            <a:ext cx="8991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This course might seem like it is only “</a:t>
            </a:r>
            <a:r>
              <a:rPr lang="en-US" altLang="ja-JP" dirty="0">
                <a:ea typeface="ＭＳ Ｐゴシック" panose="020B0600070205080204" pitchFamily="34" charset="-128"/>
              </a:rPr>
              <a:t>Computer Hardware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However, you will be much more capable if you master both hardware and software (and the interface between them)</a:t>
            </a:r>
          </a:p>
          <a:p>
            <a:pPr lvl="1"/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Can develop better software if you understand the hardware</a:t>
            </a:r>
          </a:p>
          <a:p>
            <a:pPr lvl="1"/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Can design better hardware if you understand the software 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Can design a better computing system if you understand both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This course covers the HW/SW interface and microarchitecture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We will focus on tradeoffs and how they affect software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Recall the four mysteries</a:t>
            </a:r>
          </a:p>
        </p:txBody>
      </p:sp>
      <p:sp>
        <p:nvSpPr>
          <p:cNvPr id="305155" name="Slide Number Placeholder 3">
            <a:extLst>
              <a:ext uri="{FF2B5EF4-FFF2-40B4-BE49-F238E27FC236}">
                <a16:creationId xmlns:a16="http://schemas.microsoft.com/office/drawing/2014/main" id="{52FD4C30-A9AD-1C48-8809-2477DF151B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A5B8A2-8C95-224B-AFDB-71190918315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6477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>
            <a:extLst>
              <a:ext uri="{FF2B5EF4-FFF2-40B4-BE49-F238E27FC236}">
                <a16:creationId xmlns:a16="http://schemas.microsoft.com/office/drawing/2014/main" id="{F1CBEB6F-488C-4504-A633-D99571C64B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MOS Transistor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8851" name="Content Placeholder 2">
            <a:extLst>
              <a:ext uri="{FF2B5EF4-FFF2-40B4-BE49-F238E27FC236}">
                <a16:creationId xmlns:a16="http://schemas.microsoft.com/office/drawing/2014/main" id="{25EC8351-3E01-4B8F-987F-9C866CD7DA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dirty="0"/>
              <a:t>By combining</a:t>
            </a:r>
          </a:p>
          <a:p>
            <a:pPr lvl="1"/>
            <a:r>
              <a:rPr lang="en-US" dirty="0"/>
              <a:t>Conductors (</a:t>
            </a:r>
            <a:r>
              <a:rPr lang="en-US" b="1" dirty="0"/>
              <a:t>M</a:t>
            </a:r>
            <a:r>
              <a:rPr lang="en-US" dirty="0"/>
              <a:t>etal)</a:t>
            </a:r>
          </a:p>
          <a:p>
            <a:pPr lvl="1"/>
            <a:r>
              <a:rPr lang="en-US" dirty="0"/>
              <a:t>Insulators (</a:t>
            </a:r>
            <a:r>
              <a:rPr lang="en-US" b="1" dirty="0"/>
              <a:t>O</a:t>
            </a:r>
            <a:r>
              <a:rPr lang="en-US" dirty="0"/>
              <a:t>xide)</a:t>
            </a:r>
          </a:p>
          <a:p>
            <a:pPr lvl="1"/>
            <a:r>
              <a:rPr lang="en-US" b="1" dirty="0"/>
              <a:t>S</a:t>
            </a:r>
            <a:r>
              <a:rPr lang="en-US" dirty="0"/>
              <a:t>emiconductors</a:t>
            </a:r>
          </a:p>
          <a:p>
            <a:endParaRPr lang="en-US" dirty="0"/>
          </a:p>
          <a:p>
            <a:r>
              <a:rPr lang="en-US" dirty="0"/>
              <a:t>We get a Transistor (MOS)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dirty="0"/>
              <a:t>Why is this useful?</a:t>
            </a:r>
          </a:p>
          <a:p>
            <a:pPr lvl="1"/>
            <a:r>
              <a:rPr lang="en-US" dirty="0"/>
              <a:t>We can combine many of these to realize simple logic gates</a:t>
            </a:r>
          </a:p>
          <a:p>
            <a:r>
              <a:rPr lang="en-US" b="0" dirty="0"/>
              <a:t>The </a:t>
            </a:r>
            <a:r>
              <a:rPr lang="en-US" b="0" dirty="0">
                <a:solidFill>
                  <a:srgbClr val="0000FF"/>
                </a:solidFill>
              </a:rPr>
              <a:t>electrical properties</a:t>
            </a:r>
            <a:r>
              <a:rPr lang="en-US" b="0" dirty="0"/>
              <a:t> of metal-oxide semiconductors are well </a:t>
            </a:r>
            <a:r>
              <a:rPr lang="en-US" b="0" dirty="0">
                <a:solidFill>
                  <a:srgbClr val="FF0000"/>
                </a:solidFill>
              </a:rPr>
              <a:t>beyond</a:t>
            </a:r>
            <a:r>
              <a:rPr lang="en-US" b="0" dirty="0"/>
              <a:t> the scope of what we want to understand in this course</a:t>
            </a:r>
          </a:p>
          <a:p>
            <a:pPr lvl="1"/>
            <a:r>
              <a:rPr lang="en-US" dirty="0"/>
              <a:t>They are below our lowest level of abstraction</a:t>
            </a:r>
          </a:p>
          <a:p>
            <a:pPr lvl="1"/>
            <a:endParaRPr lang="en-US" b="0" dirty="0"/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8852" name="Slide Number Placeholder 3">
            <a:extLst>
              <a:ext uri="{FF2B5EF4-FFF2-40B4-BE49-F238E27FC236}">
                <a16:creationId xmlns:a16="http://schemas.microsoft.com/office/drawing/2014/main" id="{8C1A8832-04CA-437F-8337-32379F26C5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2414680-13F6-4D76-BDB6-A6F5A61BD48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A848A13-907D-4A39-B6BC-547F21893887}"/>
              </a:ext>
            </a:extLst>
          </p:cNvPr>
          <p:cNvGrpSpPr/>
          <p:nvPr/>
        </p:nvGrpSpPr>
        <p:grpSpPr>
          <a:xfrm>
            <a:off x="4483100" y="1295400"/>
            <a:ext cx="4127500" cy="2870200"/>
            <a:chOff x="4343400" y="1362075"/>
            <a:chExt cx="4127500" cy="28702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E79D3DA-14D8-4470-9D07-FFCED81D6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3400" y="1362075"/>
              <a:ext cx="4127500" cy="28702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F407CD6-EEE3-4E5E-A2F7-98523B7FEA2B}"/>
                </a:ext>
              </a:extLst>
            </p:cNvPr>
            <p:cNvSpPr txBox="1"/>
            <p:nvPr/>
          </p:nvSpPr>
          <p:spPr>
            <a:xfrm>
              <a:off x="5638800" y="2205335"/>
              <a:ext cx="990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itchFamily="34" charset="0"/>
                </a:rPr>
                <a:t>Gate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11FC397-A57B-44F7-9A30-E8AAD83CA428}"/>
                </a:ext>
              </a:extLst>
            </p:cNvPr>
            <p:cNvSpPr txBox="1"/>
            <p:nvPr/>
          </p:nvSpPr>
          <p:spPr>
            <a:xfrm>
              <a:off x="4876800" y="2662535"/>
              <a:ext cx="1066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itchFamily="34" charset="0"/>
                </a:rPr>
                <a:t>Source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72DAE1F-59F8-44FA-9246-E1783A648779}"/>
                </a:ext>
              </a:extLst>
            </p:cNvPr>
            <p:cNvSpPr txBox="1"/>
            <p:nvPr/>
          </p:nvSpPr>
          <p:spPr>
            <a:xfrm>
              <a:off x="6553200" y="2662535"/>
              <a:ext cx="990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itchFamily="34" charset="0"/>
                </a:rPr>
                <a:t>Drain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8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8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8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53F41-3067-48EC-9F84-5CE641F8C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 Types of MOS Transistors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47DCC-920F-47D7-8719-CB08D4456B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There are two types of MOS transistors: </a:t>
            </a:r>
            <a:r>
              <a:rPr lang="en-US" b="0" dirty="0">
                <a:solidFill>
                  <a:srgbClr val="0000CC"/>
                </a:solidFill>
              </a:rPr>
              <a:t>n-type</a:t>
            </a:r>
            <a:r>
              <a:rPr lang="en-US" b="0" dirty="0"/>
              <a:t> and </a:t>
            </a:r>
            <a:r>
              <a:rPr lang="en-US" b="0" dirty="0">
                <a:solidFill>
                  <a:srgbClr val="FF0000"/>
                </a:solidFill>
              </a:rPr>
              <a:t>p-type</a:t>
            </a:r>
            <a:endParaRPr lang="en-US" b="0" dirty="0">
              <a:solidFill>
                <a:srgbClr val="0000CC"/>
              </a:solidFill>
            </a:endParaRPr>
          </a:p>
          <a:p>
            <a:endParaRPr lang="en-US" b="0" dirty="0"/>
          </a:p>
          <a:p>
            <a:endParaRPr lang="en-US" dirty="0"/>
          </a:p>
          <a:p>
            <a:endParaRPr lang="en-US" b="0" dirty="0"/>
          </a:p>
          <a:p>
            <a:endParaRPr lang="en-US" dirty="0"/>
          </a:p>
          <a:p>
            <a:endParaRPr lang="en-US" b="0" dirty="0"/>
          </a:p>
          <a:p>
            <a:endParaRPr lang="en-US" b="0" dirty="0"/>
          </a:p>
          <a:p>
            <a:r>
              <a:rPr lang="en-US" b="0" dirty="0"/>
              <a:t>They both operate “</a:t>
            </a:r>
            <a:r>
              <a:rPr lang="en-US" b="0" dirty="0">
                <a:solidFill>
                  <a:srgbClr val="0000FF"/>
                </a:solidFill>
              </a:rPr>
              <a:t>logically</a:t>
            </a:r>
            <a:r>
              <a:rPr lang="en-US" b="0" dirty="0"/>
              <a:t>,” very similar to the way wall switches work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03B9A6-6B0A-468A-A96A-077639A7EA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734BFD-73F2-4C45-8E6A-EDA23CC83B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449"/>
          <a:stretch/>
        </p:blipFill>
        <p:spPr>
          <a:xfrm>
            <a:off x="4713517" y="2221947"/>
            <a:ext cx="909505" cy="1199155"/>
          </a:xfrm>
          <a:prstGeom prst="rect">
            <a:avLst/>
          </a:prstGeom>
        </p:spPr>
      </p:pic>
      <p:pic>
        <p:nvPicPr>
          <p:cNvPr id="6" name="Picture 2" descr="https://lh5.googleusercontent.com/JoCmeRtOAMpJfJ6KNDRpjwVlWLwNzFvBAxQ6mhPO8LbqCt5SMcPKrugSHCqyZbVisDCvypAapr7thxIlMn4qUpL_TzTCGTQBlQNEDXU345yHEU3muSQ4FXV6GoDdjaus1USIHGho">
            <a:extLst>
              <a:ext uri="{FF2B5EF4-FFF2-40B4-BE49-F238E27FC236}">
                <a16:creationId xmlns:a16="http://schemas.microsoft.com/office/drawing/2014/main" id="{2152485C-3C18-40F2-B2F2-60D863A863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" t="19697" r="74810" b="8696"/>
          <a:stretch/>
        </p:blipFill>
        <p:spPr bwMode="auto">
          <a:xfrm>
            <a:off x="2607301" y="2174017"/>
            <a:ext cx="914401" cy="125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A7369A2-C318-4407-931C-0C4DD10DBECF}"/>
              </a:ext>
            </a:extLst>
          </p:cNvPr>
          <p:cNvSpPr/>
          <p:nvPr/>
        </p:nvSpPr>
        <p:spPr>
          <a:xfrm>
            <a:off x="2813732" y="3370285"/>
            <a:ext cx="943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CC"/>
                </a:solidFill>
              </a:rPr>
              <a:t>n-type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A6FD76A-54D7-463E-8C43-65F34DDF6373}"/>
              </a:ext>
            </a:extLst>
          </p:cNvPr>
          <p:cNvSpPr/>
          <p:nvPr/>
        </p:nvSpPr>
        <p:spPr>
          <a:xfrm>
            <a:off x="4925667" y="3370285"/>
            <a:ext cx="941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p-type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3817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60E1070-6A1E-4CB0-93E7-349637DC0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990600"/>
            <a:ext cx="4381185" cy="27432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4066BEB-0D92-4C04-88A1-17796DD9EB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795205"/>
            <a:ext cx="4873692" cy="29385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1B71A2-C821-4B67-B7B9-42E46266E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a Transistor Work?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06CB47-7AA4-4B5D-9ACA-6032163207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3962400"/>
            <a:ext cx="8610600" cy="2228850"/>
          </a:xfrm>
        </p:spPr>
        <p:txBody>
          <a:bodyPr/>
          <a:lstStyle/>
          <a:p>
            <a:pPr lvl="1"/>
            <a:r>
              <a:rPr lang="en-US" dirty="0"/>
              <a:t>In order for the lamp to glow, </a:t>
            </a:r>
            <a:r>
              <a:rPr lang="en-US" dirty="0">
                <a:solidFill>
                  <a:srgbClr val="0000FF"/>
                </a:solidFill>
              </a:rPr>
              <a:t>electrons must flow</a:t>
            </a:r>
          </a:p>
          <a:p>
            <a:pPr lvl="1"/>
            <a:r>
              <a:rPr lang="en-US" dirty="0"/>
              <a:t>In order for electrons to flow, there must be a </a:t>
            </a:r>
            <a:r>
              <a:rPr lang="en-US" dirty="0">
                <a:solidFill>
                  <a:srgbClr val="0000FF"/>
                </a:solidFill>
              </a:rPr>
              <a:t>closed circuit </a:t>
            </a:r>
            <a:r>
              <a:rPr lang="en-US" dirty="0"/>
              <a:t>from the power supply to the lamp and back to the power supply</a:t>
            </a:r>
          </a:p>
          <a:p>
            <a:pPr lvl="1"/>
            <a:r>
              <a:rPr lang="en-US" dirty="0"/>
              <a:t>The lamp can be </a:t>
            </a:r>
            <a:r>
              <a:rPr lang="en-US" dirty="0">
                <a:solidFill>
                  <a:srgbClr val="0000FF"/>
                </a:solidFill>
              </a:rPr>
              <a:t>turned on and off </a:t>
            </a:r>
            <a:r>
              <a:rPr lang="en-US" dirty="0"/>
              <a:t>by simply manipulating the wall switch to make or break the closed circuit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9D114D-B46C-4C4D-AB8B-65FC464594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56400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C099E2-9A17-4D44-BF67-6C875EB127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Instead of the wall switch, we could use an </a:t>
            </a:r>
            <a:r>
              <a:rPr lang="en-US" b="0" dirty="0">
                <a:solidFill>
                  <a:srgbClr val="0000FF"/>
                </a:solidFill>
              </a:rPr>
              <a:t>n-type</a:t>
            </a:r>
            <a:r>
              <a:rPr lang="en-US" b="0" dirty="0"/>
              <a:t> or a </a:t>
            </a:r>
            <a:r>
              <a:rPr lang="en-US" b="0" dirty="0">
                <a:solidFill>
                  <a:srgbClr val="FF0000"/>
                </a:solidFill>
              </a:rPr>
              <a:t>p-type</a:t>
            </a:r>
            <a:r>
              <a:rPr lang="en-US" b="0" dirty="0"/>
              <a:t> MOS transistor to make or break the closed circuit</a:t>
            </a:r>
            <a:endParaRPr lang="en-US" dirty="0"/>
          </a:p>
          <a:p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8BC8DD-8574-4BF3-A509-6ABB04D3C832}"/>
              </a:ext>
            </a:extLst>
          </p:cNvPr>
          <p:cNvSpPr/>
          <p:nvPr/>
        </p:nvSpPr>
        <p:spPr>
          <a:xfrm>
            <a:off x="3448462" y="2077129"/>
            <a:ext cx="4572000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If the gate of an 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</a:rPr>
              <a:t>n-type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transistor is supplied with a high voltage, the connection from source to drain acts like a piece of wire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7A4C13-05C8-4987-9A4A-3186A9B85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a Transistor Work?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0371A2-5833-43C0-9078-DB17B46155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7BE05C-F9BD-433E-83FD-C3B16A170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05000"/>
            <a:ext cx="1697569" cy="198940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D4E171F5-82B8-4211-BFDA-80812A933D1B}"/>
              </a:ext>
            </a:extLst>
          </p:cNvPr>
          <p:cNvSpPr/>
          <p:nvPr/>
        </p:nvSpPr>
        <p:spPr bwMode="auto">
          <a:xfrm>
            <a:off x="685800" y="2590800"/>
            <a:ext cx="609600" cy="609600"/>
          </a:xfrm>
          <a:prstGeom prst="ellipse">
            <a:avLst/>
          </a:prstGeom>
          <a:noFill/>
          <a:ln w="57150"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12A0663-ECFC-4532-904E-8B08F547387D}"/>
              </a:ext>
            </a:extLst>
          </p:cNvPr>
          <p:cNvSpPr/>
          <p:nvPr/>
        </p:nvSpPr>
        <p:spPr>
          <a:xfrm>
            <a:off x="722548" y="3737282"/>
            <a:ext cx="22765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+mn-lt"/>
              </a:rPr>
              <a:t>Schematic of an </a:t>
            </a:r>
            <a:r>
              <a:rPr lang="en-US" sz="1600" dirty="0">
                <a:solidFill>
                  <a:srgbClr val="0000CC"/>
                </a:solidFill>
                <a:latin typeface="+mn-lt"/>
              </a:rPr>
              <a:t>n-type</a:t>
            </a:r>
          </a:p>
          <a:p>
            <a:pPr algn="ctr"/>
            <a:r>
              <a:rPr lang="en-US" sz="1600" dirty="0">
                <a:latin typeface="+mn-lt"/>
              </a:rPr>
              <a:t>MOS transistor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406C77-A20E-4B3C-BD69-47FAF318DA66}"/>
              </a:ext>
            </a:extLst>
          </p:cNvPr>
          <p:cNvSpPr/>
          <p:nvPr/>
        </p:nvSpPr>
        <p:spPr>
          <a:xfrm>
            <a:off x="3448462" y="2077129"/>
            <a:ext cx="4572000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+mn-lt"/>
              </a:rPr>
              <a:t>If the gate of an </a:t>
            </a:r>
            <a:r>
              <a:rPr lang="en-US" dirty="0">
                <a:solidFill>
                  <a:srgbClr val="0000FF"/>
                </a:solidFill>
                <a:latin typeface="+mn-lt"/>
              </a:rPr>
              <a:t>n-type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 transistor is supplied with a </a:t>
            </a:r>
            <a:r>
              <a:rPr lang="en-US" b="1" dirty="0">
                <a:solidFill>
                  <a:srgbClr val="C00000"/>
                </a:solidFill>
                <a:latin typeface="+mn-lt"/>
              </a:rPr>
              <a:t>high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 voltage, the connection from source to drain acts like a piece of wire</a:t>
            </a:r>
            <a:endParaRPr lang="en-US" dirty="0"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9A5F2D-B0DC-47BE-A20D-64B2F5260037}"/>
              </a:ext>
            </a:extLst>
          </p:cNvPr>
          <p:cNvSpPr/>
          <p:nvPr/>
        </p:nvSpPr>
        <p:spPr>
          <a:xfrm>
            <a:off x="3471322" y="3420169"/>
            <a:ext cx="4444057" cy="369332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lt"/>
              </a:rPr>
              <a:t>Depending on the technology, 0.3V to 3V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A6BC420-743B-4431-AB9A-0B5F106D3432}"/>
              </a:ext>
            </a:extLst>
          </p:cNvPr>
          <p:cNvSpPr/>
          <p:nvPr/>
        </p:nvSpPr>
        <p:spPr>
          <a:xfrm>
            <a:off x="3407351" y="3894400"/>
            <a:ext cx="4572000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+mn-lt"/>
              </a:rPr>
              <a:t>If the gate of the n-type transistor is supplied with 0V, the connection between the source and drain is broken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86697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9" grpId="0"/>
      <p:bldP spid="10" grpId="0" animBg="1"/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707C392E-EB2E-4DBD-A716-B88121EB9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929" y="4600726"/>
            <a:ext cx="1697569" cy="1989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DDB9F3-49D2-4BFD-9C4A-F42ECF48C4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461" y="1257993"/>
            <a:ext cx="4852939" cy="27203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7181E7-863E-45BE-B7DE-E14E783F8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a Transistor Work?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00275D-086F-4156-B45C-D9F49A84EA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b="0" dirty="0"/>
              <a:t>The </a:t>
            </a:r>
            <a:r>
              <a:rPr lang="en-US" b="0" dirty="0">
                <a:solidFill>
                  <a:srgbClr val="0000FF"/>
                </a:solidFill>
              </a:rPr>
              <a:t>n-type</a:t>
            </a:r>
            <a:r>
              <a:rPr lang="en-US" b="0" dirty="0"/>
              <a:t> transistor in a circuit with a battery and a bulb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b="0" dirty="0"/>
              <a:t>The </a:t>
            </a:r>
            <a:r>
              <a:rPr lang="en-US" b="0" dirty="0">
                <a:solidFill>
                  <a:srgbClr val="FF0000"/>
                </a:solidFill>
              </a:rPr>
              <a:t>p-type</a:t>
            </a:r>
            <a:r>
              <a:rPr lang="en-US" b="0" dirty="0"/>
              <a:t> transistor works in exactly the opposite fashion from the </a:t>
            </a:r>
            <a:r>
              <a:rPr lang="en-US" b="0" dirty="0">
                <a:solidFill>
                  <a:srgbClr val="0000CC"/>
                </a:solidFill>
              </a:rPr>
              <a:t>n-type</a:t>
            </a:r>
            <a:r>
              <a:rPr lang="en-US" b="0" dirty="0"/>
              <a:t> transistor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048671-88B4-464C-99CD-3762456F5C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235123"/>
            <a:ext cx="2133600" cy="457200"/>
          </a:xfrm>
        </p:spPr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34</a:t>
            </a:fld>
            <a:endParaRPr lang="en-US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6E76573-753D-4B97-B1F5-7689348458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8461" y="1438622"/>
            <a:ext cx="4381186" cy="2550348"/>
          </a:xfrm>
          <a:prstGeom prst="rect">
            <a:avLst/>
          </a:prstGeom>
        </p:spPr>
      </p:pic>
      <p:sp>
        <p:nvSpPr>
          <p:cNvPr id="9" name="Lightning Bolt 8">
            <a:extLst>
              <a:ext uri="{FF2B5EF4-FFF2-40B4-BE49-F238E27FC236}">
                <a16:creationId xmlns:a16="http://schemas.microsoft.com/office/drawing/2014/main" id="{F8F7B2C0-7BEB-4BFE-8B71-382672B0EC76}"/>
              </a:ext>
            </a:extLst>
          </p:cNvPr>
          <p:cNvSpPr/>
          <p:nvPr/>
        </p:nvSpPr>
        <p:spPr bwMode="auto">
          <a:xfrm>
            <a:off x="2995661" y="1438622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Lightning Bolt 9">
            <a:extLst>
              <a:ext uri="{FF2B5EF4-FFF2-40B4-BE49-F238E27FC236}">
                <a16:creationId xmlns:a16="http://schemas.microsoft.com/office/drawing/2014/main" id="{23DC786B-A4D4-4FBF-B123-37C4AF2378A5}"/>
              </a:ext>
            </a:extLst>
          </p:cNvPr>
          <p:cNvSpPr/>
          <p:nvPr/>
        </p:nvSpPr>
        <p:spPr bwMode="auto">
          <a:xfrm>
            <a:off x="3231537" y="1407277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740469B-0E00-45EB-97BC-59DDA10EE08E}"/>
              </a:ext>
            </a:extLst>
          </p:cNvPr>
          <p:cNvSpPr/>
          <p:nvPr/>
        </p:nvSpPr>
        <p:spPr bwMode="auto">
          <a:xfrm>
            <a:off x="304800" y="1438622"/>
            <a:ext cx="2133918" cy="2550348"/>
          </a:xfrm>
          <a:prstGeom prst="roundRec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57EBFB-CB03-44DD-A2B3-AA0ADE85D169}"/>
              </a:ext>
            </a:extLst>
          </p:cNvPr>
          <p:cNvSpPr/>
          <p:nvPr/>
        </p:nvSpPr>
        <p:spPr>
          <a:xfrm>
            <a:off x="314325" y="3593068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dirty="0"/>
              <a:t>Shorthand notation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267ADA7-2761-4829-88D1-2E9402874BD9}"/>
              </a:ext>
            </a:extLst>
          </p:cNvPr>
          <p:cNvSpPr/>
          <p:nvPr/>
        </p:nvSpPr>
        <p:spPr bwMode="auto">
          <a:xfrm>
            <a:off x="2875991" y="5334000"/>
            <a:ext cx="553009" cy="523931"/>
          </a:xfrm>
          <a:prstGeom prst="ellipse">
            <a:avLst/>
          </a:prstGeom>
          <a:noFill/>
          <a:ln w="57150"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13CBF1-47F6-4837-8717-EE15F01658BD}"/>
              </a:ext>
            </a:extLst>
          </p:cNvPr>
          <p:cNvSpPr/>
          <p:nvPr/>
        </p:nvSpPr>
        <p:spPr bwMode="auto">
          <a:xfrm>
            <a:off x="4545858" y="5291975"/>
            <a:ext cx="553009" cy="523931"/>
          </a:xfrm>
          <a:prstGeom prst="ellipse">
            <a:avLst/>
          </a:prstGeom>
          <a:noFill/>
          <a:ln w="57150"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2443AD-B973-456F-8FF0-9A8D982AE938}"/>
              </a:ext>
            </a:extLst>
          </p:cNvPr>
          <p:cNvSpPr/>
          <p:nvPr/>
        </p:nvSpPr>
        <p:spPr>
          <a:xfrm>
            <a:off x="400578" y="4872335"/>
            <a:ext cx="2408364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The circuit is closed when the gate is supplied with 3V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31967A3-A300-418E-907A-3CAE096F1A41}"/>
              </a:ext>
            </a:extLst>
          </p:cNvPr>
          <p:cNvSpPr/>
          <p:nvPr/>
        </p:nvSpPr>
        <p:spPr>
          <a:xfrm>
            <a:off x="5946245" y="4981412"/>
            <a:ext cx="2408364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The circuit is closed when the gate is supplied with 0V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581C760-D389-4C37-8506-FA530A531E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062" y="4648200"/>
            <a:ext cx="1697569" cy="19894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2814D54-036A-472E-8259-21701EC23469}"/>
              </a:ext>
            </a:extLst>
          </p:cNvPr>
          <p:cNvSpPr/>
          <p:nvPr/>
        </p:nvSpPr>
        <p:spPr>
          <a:xfrm>
            <a:off x="2813380" y="5895020"/>
            <a:ext cx="943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CC"/>
                </a:solidFill>
              </a:rPr>
              <a:t>n-type</a:t>
            </a:r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C8FE650-0694-49AE-9FBA-92E51AA54D8B}"/>
              </a:ext>
            </a:extLst>
          </p:cNvPr>
          <p:cNvSpPr/>
          <p:nvPr/>
        </p:nvSpPr>
        <p:spPr>
          <a:xfrm>
            <a:off x="5977914" y="5847076"/>
            <a:ext cx="941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p-type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97649DC-1A40-4A94-BAFE-763254DE1C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199" y="1473915"/>
            <a:ext cx="1982904" cy="219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2415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 animBg="1"/>
      <p:bldP spid="20" grpId="0"/>
      <p:bldP spid="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Logic Gates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EF67B4-941F-4736-A122-66E8AE1B4197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1078723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6365D-28A4-43F3-8A2E-132611CEE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 Level Higher in the Abstraction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04A671-017E-40FC-BEC0-365B6B423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Now, we know how a MOS transistor works</a:t>
            </a:r>
          </a:p>
          <a:p>
            <a:r>
              <a:rPr lang="en-US" dirty="0"/>
              <a:t>How do we build logic out of MOS transistors?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BB8847-6DC7-4675-A164-0446B14900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36</a:t>
            </a:fld>
            <a:endParaRPr lang="en-US" altLang="en-US"/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AFCC8EC7-FD71-4736-BC30-E7B90C0B01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9596" y="421856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Microarchitecture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3FF9A929-B488-4BD8-BB45-C4F70F743DE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9596" y="3847090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ISA (Architecture)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D4635FCE-EF20-4B31-B42E-F6FCF06CB10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6421" y="280251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643102DE-E751-462A-B89D-DA50711FB91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6421" y="243104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645BD648-8180-44BD-BD4B-6A726E20866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6421" y="2064327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3FE53A22-C7F0-4076-9015-C959D24D392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9596" y="4591627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sz="1750" dirty="0">
                <a:solidFill>
                  <a:srgbClr val="000000"/>
                </a:solidFill>
                <a:latin typeface="Tahoma" pitchFamily="34" charset="0"/>
                <a:ea typeface="+mn-ea"/>
                <a:cs typeface="Arial" charset="0"/>
              </a:rPr>
              <a:t>Logic</a:t>
            </a:r>
          </a:p>
          <a:p>
            <a:pPr eaLnBrk="1" hangingPunct="1">
              <a:defRPr/>
            </a:pPr>
            <a:endParaRPr lang="en-US" sz="1750" dirty="0">
              <a:solidFill>
                <a:srgbClr val="000000"/>
              </a:solidFill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E7DFA991-9F4C-4A06-AB32-4EE541AFB28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9596" y="4963102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9C1BDC48-7AC8-4A34-88A2-19124863828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9596" y="3177165"/>
            <a:ext cx="2041525" cy="6699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Runtime System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(VM, OS, MM)</a:t>
            </a:r>
          </a:p>
        </p:txBody>
      </p:sp>
      <p:sp>
        <p:nvSpPr>
          <p:cNvPr id="13" name="Text Box 23">
            <a:extLst>
              <a:ext uri="{FF2B5EF4-FFF2-40B4-BE49-F238E27FC236}">
                <a16:creationId xmlns:a16="http://schemas.microsoft.com/office/drawing/2014/main" id="{2001AF51-7DB1-47C0-9C23-8A5986573FE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51184" y="5318702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Electrons</a:t>
            </a:r>
          </a:p>
        </p:txBody>
      </p:sp>
      <p:sp>
        <p:nvSpPr>
          <p:cNvPr id="14" name="Rounded Rectangle 24">
            <a:extLst>
              <a:ext uri="{FF2B5EF4-FFF2-40B4-BE49-F238E27FC236}">
                <a16:creationId xmlns:a16="http://schemas.microsoft.com/office/drawing/2014/main" id="{CF36B983-3224-4530-91C1-11CB047A85C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475889" y="4011395"/>
            <a:ext cx="373063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812BB6C-491B-4491-AA79-8F28134FCCF5}"/>
              </a:ext>
            </a:extLst>
          </p:cNvPr>
          <p:cNvSpPr txBox="1">
            <a:spLocks/>
          </p:cNvSpPr>
          <p:nvPr/>
        </p:nvSpPr>
        <p:spPr bwMode="auto">
          <a:xfrm>
            <a:off x="228600" y="1524000"/>
            <a:ext cx="6290820" cy="304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kern="0" dirty="0"/>
          </a:p>
          <a:p>
            <a:pPr>
              <a:defRPr/>
            </a:pPr>
            <a:endParaRPr lang="en-US" kern="0" dirty="0"/>
          </a:p>
          <a:p>
            <a:pPr>
              <a:defRPr/>
            </a:pPr>
            <a:r>
              <a:rPr lang="en-US" kern="0" dirty="0"/>
              <a:t>We construct basic logic structures out of individual MOS transistors</a:t>
            </a:r>
          </a:p>
          <a:p>
            <a:endParaRPr lang="en-US" kern="0" dirty="0"/>
          </a:p>
          <a:p>
            <a:r>
              <a:rPr lang="en-US" kern="0" dirty="0"/>
              <a:t>These </a:t>
            </a:r>
            <a:r>
              <a:rPr lang="en-US" kern="0" dirty="0">
                <a:solidFill>
                  <a:srgbClr val="0000CC"/>
                </a:solidFill>
              </a:rPr>
              <a:t>logical units</a:t>
            </a:r>
            <a:r>
              <a:rPr lang="en-US" kern="0" dirty="0"/>
              <a:t> are named </a:t>
            </a:r>
            <a:r>
              <a:rPr lang="en-US" kern="0" dirty="0">
                <a:solidFill>
                  <a:srgbClr val="008A3E"/>
                </a:solidFill>
              </a:rPr>
              <a:t>logic gates</a:t>
            </a:r>
          </a:p>
          <a:p>
            <a:pPr lvl="1"/>
            <a:r>
              <a:rPr lang="en-US" kern="0" dirty="0"/>
              <a:t>They implement simple </a:t>
            </a:r>
            <a:r>
              <a:rPr lang="en-US" kern="0" dirty="0">
                <a:solidFill>
                  <a:srgbClr val="FF0000"/>
                </a:solidFill>
              </a:rPr>
              <a:t>Boolean</a:t>
            </a:r>
            <a:r>
              <a:rPr lang="en-US" kern="0" dirty="0"/>
              <a:t> functions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10827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L 0.00017 -0.0550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4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74A2-4FC9-4A90-AEB1-69FD11400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Making Logic Blocks Using CMOS Technology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737ED-6F99-4B68-8EA3-BE94C9F22F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Modern computers use both </a:t>
            </a:r>
            <a:r>
              <a:rPr lang="en-US" b="0" dirty="0">
                <a:solidFill>
                  <a:srgbClr val="0000CC"/>
                </a:solidFill>
              </a:rPr>
              <a:t>n-type</a:t>
            </a:r>
            <a:r>
              <a:rPr lang="en-US" b="0" dirty="0"/>
              <a:t> and </a:t>
            </a:r>
            <a:r>
              <a:rPr lang="en-US" b="0" dirty="0">
                <a:solidFill>
                  <a:srgbClr val="FF0000"/>
                </a:solidFill>
              </a:rPr>
              <a:t>p-type</a:t>
            </a:r>
            <a:r>
              <a:rPr lang="en-US" b="0" dirty="0"/>
              <a:t> transistors, i.e. Complementary MOS (</a:t>
            </a:r>
            <a:r>
              <a:rPr lang="en-US" b="0" dirty="0">
                <a:solidFill>
                  <a:srgbClr val="0000CC"/>
                </a:solidFill>
              </a:rPr>
              <a:t>CMOS</a:t>
            </a:r>
            <a:r>
              <a:rPr lang="en-US" b="0" dirty="0"/>
              <a:t>) technology</a:t>
            </a:r>
          </a:p>
          <a:p>
            <a:endParaRPr lang="en-US" dirty="0"/>
          </a:p>
          <a:p>
            <a:endParaRPr lang="en-US" b="0" dirty="0"/>
          </a:p>
          <a:p>
            <a:r>
              <a:rPr lang="en-US" b="0" dirty="0"/>
              <a:t>The simplest logic structure that exists in a modern computer</a:t>
            </a:r>
          </a:p>
          <a:p>
            <a:endParaRPr lang="en-US" b="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B1E446-9341-4F05-BDC0-A5758C137C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37</a:t>
            </a:fld>
            <a:endParaRPr lang="en-US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411041-3174-41F4-BCDC-426F07BA4FD6}"/>
              </a:ext>
            </a:extLst>
          </p:cNvPr>
          <p:cNvSpPr/>
          <p:nvPr/>
        </p:nvSpPr>
        <p:spPr>
          <a:xfrm>
            <a:off x="1341437" y="1981200"/>
            <a:ext cx="6384925" cy="369332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solidFill>
                  <a:schemeClr val="bg1"/>
                </a:solidFill>
              </a:rPr>
              <a:t>nMOS</a:t>
            </a:r>
            <a:r>
              <a:rPr lang="en-US" b="1" dirty="0">
                <a:solidFill>
                  <a:schemeClr val="bg1"/>
                </a:solidFill>
              </a:rPr>
              <a:t> + </a:t>
            </a:r>
            <a:r>
              <a:rPr lang="en-US" b="1" dirty="0" err="1">
                <a:solidFill>
                  <a:schemeClr val="bg1"/>
                </a:solidFill>
              </a:rPr>
              <a:t>pMOS</a:t>
            </a:r>
            <a:r>
              <a:rPr lang="en-US" b="1" dirty="0">
                <a:solidFill>
                  <a:schemeClr val="bg1"/>
                </a:solidFill>
              </a:rPr>
              <a:t> = CMOS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998DED-3CF6-498D-8703-B8AD7C723B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3003700"/>
            <a:ext cx="3566575" cy="34733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923D20E-70F4-4D71-8D0E-88049FBF1AF1}"/>
              </a:ext>
            </a:extLst>
          </p:cNvPr>
          <p:cNvSpPr/>
          <p:nvPr/>
        </p:nvSpPr>
        <p:spPr>
          <a:xfrm>
            <a:off x="3183789" y="4753481"/>
            <a:ext cx="943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CC"/>
                </a:solidFill>
              </a:rPr>
              <a:t>n-type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8A02AB6-AA7D-4067-AEA6-079AF6B9552F}"/>
              </a:ext>
            </a:extLst>
          </p:cNvPr>
          <p:cNvSpPr/>
          <p:nvPr/>
        </p:nvSpPr>
        <p:spPr>
          <a:xfrm>
            <a:off x="3211331" y="3757228"/>
            <a:ext cx="941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p-type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8D0400-080D-483F-AE43-39932675BB11}"/>
              </a:ext>
            </a:extLst>
          </p:cNvPr>
          <p:cNvSpPr/>
          <p:nvPr/>
        </p:nvSpPr>
        <p:spPr>
          <a:xfrm>
            <a:off x="4903730" y="4419600"/>
            <a:ext cx="3195214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/>
              <a:t>What does this circuit do?</a:t>
            </a:r>
          </a:p>
        </p:txBody>
      </p:sp>
    </p:spTree>
    <p:extLst>
      <p:ext uri="{BB962C8B-B14F-4D97-AF65-F5344CB8AC3E}">
        <p14:creationId xmlns:p14="http://schemas.microsoft.com/office/powerpoint/2010/main" val="5587278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7EC2A-3059-439A-B363-474D25D06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Functionality of Our CMOS Circuit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D9359-DFAC-4CB1-8572-62BB3FC8F5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38</a:t>
            </a:fld>
            <a:endParaRPr lang="en-US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3A8F97-F611-47F1-B542-01484CA54375}"/>
              </a:ext>
            </a:extLst>
          </p:cNvPr>
          <p:cNvSpPr/>
          <p:nvPr/>
        </p:nvSpPr>
        <p:spPr>
          <a:xfrm>
            <a:off x="609600" y="1245909"/>
            <a:ext cx="7558332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/>
              <a:t>What happens when the input is connected to 0V?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79D37D-2DE1-48BD-BB32-FFF8C8074B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286000"/>
            <a:ext cx="556200" cy="1380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49D7809-CCD9-4573-BACA-67D98E9FFB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3425" y="1828800"/>
            <a:ext cx="2881986" cy="29399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C4424C-2919-4309-B18D-11479927BC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7999" y="1787268"/>
            <a:ext cx="1549039" cy="2926080"/>
          </a:xfrm>
          <a:prstGeom prst="rect">
            <a:avLst/>
          </a:prstGeom>
        </p:spPr>
      </p:pic>
      <p:sp>
        <p:nvSpPr>
          <p:cNvPr id="10" name="Lightning Bolt 9">
            <a:extLst>
              <a:ext uri="{FF2B5EF4-FFF2-40B4-BE49-F238E27FC236}">
                <a16:creationId xmlns:a16="http://schemas.microsoft.com/office/drawing/2014/main" id="{F272963B-E255-4D15-8B35-6BEB38583540}"/>
              </a:ext>
            </a:extLst>
          </p:cNvPr>
          <p:cNvSpPr/>
          <p:nvPr/>
        </p:nvSpPr>
        <p:spPr bwMode="auto">
          <a:xfrm>
            <a:off x="914400" y="1741627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Lightning Bolt 10">
            <a:extLst>
              <a:ext uri="{FF2B5EF4-FFF2-40B4-BE49-F238E27FC236}">
                <a16:creationId xmlns:a16="http://schemas.microsoft.com/office/drawing/2014/main" id="{F6A090B8-54D3-47A5-926F-8EFE4D0E6285}"/>
              </a:ext>
            </a:extLst>
          </p:cNvPr>
          <p:cNvSpPr/>
          <p:nvPr/>
        </p:nvSpPr>
        <p:spPr bwMode="auto">
          <a:xfrm>
            <a:off x="1150276" y="1710282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D6AFC6-EACD-4B22-AEAF-23C6D9E1283D}"/>
              </a:ext>
            </a:extLst>
          </p:cNvPr>
          <p:cNvSpPr/>
          <p:nvPr/>
        </p:nvSpPr>
        <p:spPr>
          <a:xfrm>
            <a:off x="6002518" y="2214716"/>
            <a:ext cx="22860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p-type</a:t>
            </a:r>
            <a:r>
              <a:rPr lang="en-US" dirty="0"/>
              <a:t> transistor pulls the output up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EE260E3-52EB-4BCD-8BA9-0775DC3A8FD7}"/>
              </a:ext>
            </a:extLst>
          </p:cNvPr>
          <p:cNvCxnSpPr/>
          <p:nvPr/>
        </p:nvCxnSpPr>
        <p:spPr bwMode="auto">
          <a:xfrm flipV="1">
            <a:off x="5867400" y="1962499"/>
            <a:ext cx="0" cy="982356"/>
          </a:xfrm>
          <a:prstGeom prst="straightConnector1">
            <a:avLst/>
          </a:prstGeom>
          <a:solidFill>
            <a:srgbClr val="C0C0C0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3335795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F1277A7-5FC8-4BBC-9D7B-CC508CB04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880" y="1713347"/>
            <a:ext cx="1549039" cy="29260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77EC2A-3059-439A-B363-474D25D06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Functionality of Our CMOS Circuit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D9359-DFAC-4CB1-8572-62BB3FC8F5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39</a:t>
            </a:fld>
            <a:endParaRPr lang="en-US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3A8F97-F611-47F1-B542-01484CA54375}"/>
              </a:ext>
            </a:extLst>
          </p:cNvPr>
          <p:cNvSpPr/>
          <p:nvPr/>
        </p:nvSpPr>
        <p:spPr>
          <a:xfrm>
            <a:off x="609600" y="1245909"/>
            <a:ext cx="7558332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/>
              <a:t>What happens when the input is connected to 3V?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79D37D-2DE1-48BD-BB32-FFF8C8074B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2286000"/>
            <a:ext cx="556200" cy="1380400"/>
          </a:xfrm>
          <a:prstGeom prst="rect">
            <a:avLst/>
          </a:prstGeom>
        </p:spPr>
      </p:pic>
      <p:sp>
        <p:nvSpPr>
          <p:cNvPr id="10" name="Lightning Bolt 9">
            <a:extLst>
              <a:ext uri="{FF2B5EF4-FFF2-40B4-BE49-F238E27FC236}">
                <a16:creationId xmlns:a16="http://schemas.microsoft.com/office/drawing/2014/main" id="{F272963B-E255-4D15-8B35-6BEB38583540}"/>
              </a:ext>
            </a:extLst>
          </p:cNvPr>
          <p:cNvSpPr/>
          <p:nvPr/>
        </p:nvSpPr>
        <p:spPr bwMode="auto">
          <a:xfrm>
            <a:off x="914400" y="1741627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Lightning Bolt 10">
            <a:extLst>
              <a:ext uri="{FF2B5EF4-FFF2-40B4-BE49-F238E27FC236}">
                <a16:creationId xmlns:a16="http://schemas.microsoft.com/office/drawing/2014/main" id="{F6A090B8-54D3-47A5-926F-8EFE4D0E6285}"/>
              </a:ext>
            </a:extLst>
          </p:cNvPr>
          <p:cNvSpPr/>
          <p:nvPr/>
        </p:nvSpPr>
        <p:spPr bwMode="auto">
          <a:xfrm>
            <a:off x="1150276" y="1710282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D6AFC6-EACD-4B22-AEAF-23C6D9E1283D}"/>
              </a:ext>
            </a:extLst>
          </p:cNvPr>
          <p:cNvSpPr/>
          <p:nvPr/>
        </p:nvSpPr>
        <p:spPr>
          <a:xfrm>
            <a:off x="6056664" y="3343234"/>
            <a:ext cx="247773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FF"/>
                </a:solidFill>
              </a:rPr>
              <a:t>n-type</a:t>
            </a:r>
            <a:r>
              <a:rPr lang="en-US" dirty="0"/>
              <a:t> transistor pulls the output down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EE260E3-52EB-4BCD-8BA9-0775DC3A8FD7}"/>
              </a:ext>
            </a:extLst>
          </p:cNvPr>
          <p:cNvCxnSpPr>
            <a:cxnSpLocks/>
          </p:cNvCxnSpPr>
          <p:nvPr/>
        </p:nvCxnSpPr>
        <p:spPr bwMode="auto">
          <a:xfrm>
            <a:off x="5867400" y="3276600"/>
            <a:ext cx="0" cy="838200"/>
          </a:xfrm>
          <a:prstGeom prst="straightConnector1">
            <a:avLst/>
          </a:prstGeom>
          <a:solidFill>
            <a:srgbClr val="C0C0C0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77F7E5F-9498-477F-8305-3B99A2C0DA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0740" y="1732828"/>
            <a:ext cx="3024120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8612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3" name="Title 1">
            <a:extLst>
              <a:ext uri="{FF2B5EF4-FFF2-40B4-BE49-F238E27FC236}">
                <a16:creationId xmlns:a16="http://schemas.microsoft.com/office/drawing/2014/main" id="{0328B7A1-6783-0840-A58F-02D6C6D0A8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Recap: Four Mysteries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738021-0B38-D240-ACF5-9CD1D3B80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300"/>
            <a:ext cx="8610600" cy="5194300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rgbClr val="0432FF"/>
                </a:solidFill>
              </a:rPr>
              <a:t>Meltdown &amp; </a:t>
            </a:r>
            <a:r>
              <a:rPr lang="en-US" dirty="0" err="1">
                <a:solidFill>
                  <a:srgbClr val="0432FF"/>
                </a:solidFill>
              </a:rPr>
              <a:t>Spectre</a:t>
            </a:r>
            <a:r>
              <a:rPr lang="en-US" dirty="0">
                <a:solidFill>
                  <a:srgbClr val="0432FF"/>
                </a:solidFill>
              </a:rPr>
              <a:t> (2017-2018)</a:t>
            </a:r>
          </a:p>
          <a:p>
            <a:pPr>
              <a:defRPr/>
            </a:pPr>
            <a:endParaRPr lang="en-US" dirty="0">
              <a:solidFill>
                <a:srgbClr val="0432FF"/>
              </a:solidFill>
            </a:endParaRPr>
          </a:p>
          <a:p>
            <a:pPr>
              <a:defRPr/>
            </a:pPr>
            <a:endParaRPr lang="en-US" dirty="0">
              <a:solidFill>
                <a:srgbClr val="0432FF"/>
              </a:solidFill>
            </a:endParaRPr>
          </a:p>
          <a:p>
            <a:pPr>
              <a:defRPr/>
            </a:pPr>
            <a:r>
              <a:rPr lang="en-US" dirty="0" err="1">
                <a:solidFill>
                  <a:srgbClr val="0432FF"/>
                </a:solidFill>
              </a:rPr>
              <a:t>Rowhammer</a:t>
            </a:r>
            <a:r>
              <a:rPr lang="en-US" dirty="0">
                <a:solidFill>
                  <a:srgbClr val="0432FF"/>
                </a:solidFill>
              </a:rPr>
              <a:t> (2012-2014)</a:t>
            </a:r>
          </a:p>
          <a:p>
            <a:pPr>
              <a:defRPr/>
            </a:pPr>
            <a:endParaRPr lang="en-US" dirty="0"/>
          </a:p>
          <a:p>
            <a:pPr marL="0" indent="0">
              <a:buFont typeface="Wingdings" pitchFamily="2" charset="2"/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>
                <a:solidFill>
                  <a:srgbClr val="0432FF"/>
                </a:solidFill>
              </a:rPr>
              <a:t>Memory Performance Attacks (2006-2007)</a:t>
            </a:r>
          </a:p>
          <a:p>
            <a:pPr>
              <a:defRPr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0432FF"/>
                </a:solidFill>
              </a:rPr>
              <a:t>Memories Forget: Refresh &amp; RAIDR (2011-2012)</a:t>
            </a:r>
          </a:p>
        </p:txBody>
      </p:sp>
      <p:sp>
        <p:nvSpPr>
          <p:cNvPr id="289795" name="Slide Number Placeholder 3">
            <a:extLst>
              <a:ext uri="{FF2B5EF4-FFF2-40B4-BE49-F238E27FC236}">
                <a16:creationId xmlns:a16="http://schemas.microsoft.com/office/drawing/2014/main" id="{6BD67F6D-58A5-C447-AC79-218CD59F6B3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867B02-34D2-1140-A762-454332F3C1A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4992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oup 29">
            <a:extLst>
              <a:ext uri="{FF2B5EF4-FFF2-40B4-BE49-F238E27FC236}">
                <a16:creationId xmlns:a16="http://schemas.microsoft.com/office/drawing/2014/main" id="{75416EBE-4CD7-4EC8-8D11-FC9D9010D7F7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8513390"/>
              </p:ext>
            </p:extLst>
          </p:nvPr>
        </p:nvGraphicFramePr>
        <p:xfrm>
          <a:off x="2057399" y="4514850"/>
          <a:ext cx="4295775" cy="158115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1074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7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Group 29">
            <a:extLst>
              <a:ext uri="{FF2B5EF4-FFF2-40B4-BE49-F238E27FC236}">
                <a16:creationId xmlns:a16="http://schemas.microsoft.com/office/drawing/2014/main" id="{DA7E2B3F-297E-43DF-9810-3F5065C9AD0E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23994790"/>
              </p:ext>
            </p:extLst>
          </p:nvPr>
        </p:nvGraphicFramePr>
        <p:xfrm>
          <a:off x="2057399" y="4514850"/>
          <a:ext cx="4295775" cy="158115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1074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7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BD20F1F5-4C60-469F-ADAF-71BE7CE44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NOT Gate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18B4B8C-5731-415E-B130-AB9F140BD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610600" cy="5153025"/>
          </a:xfrm>
        </p:spPr>
        <p:txBody>
          <a:bodyPr/>
          <a:lstStyle/>
          <a:p>
            <a:r>
              <a:rPr lang="en-US" dirty="0"/>
              <a:t>This is actually the </a:t>
            </a:r>
            <a:r>
              <a:rPr lang="en-US" dirty="0">
                <a:solidFill>
                  <a:srgbClr val="0000FF"/>
                </a:solidFill>
              </a:rPr>
              <a:t>CMOS NOT Gate</a:t>
            </a:r>
          </a:p>
          <a:p>
            <a:r>
              <a:rPr lang="en-US" dirty="0"/>
              <a:t>Why do we call it NOT?</a:t>
            </a:r>
          </a:p>
          <a:p>
            <a:pPr lvl="1"/>
            <a:r>
              <a:rPr lang="en-US" dirty="0"/>
              <a:t>If A = 0V then Y = 3V</a:t>
            </a:r>
          </a:p>
          <a:p>
            <a:pPr lvl="1"/>
            <a:r>
              <a:rPr lang="en-US" dirty="0"/>
              <a:t>If A = 3V then Y = 0V</a:t>
            </a:r>
          </a:p>
          <a:p>
            <a:r>
              <a:rPr lang="en-US" b="1" dirty="0">
                <a:solidFill>
                  <a:srgbClr val="C00000"/>
                </a:solidFill>
              </a:rPr>
              <a:t>Digital circuit: </a:t>
            </a:r>
            <a:r>
              <a:rPr lang="en-US" dirty="0"/>
              <a:t>one possible interpretation</a:t>
            </a:r>
          </a:p>
          <a:p>
            <a:pPr lvl="1"/>
            <a:r>
              <a:rPr lang="en-US" dirty="0"/>
              <a:t>Interpret </a:t>
            </a:r>
            <a:r>
              <a:rPr lang="en-US" dirty="0">
                <a:solidFill>
                  <a:srgbClr val="0000FF"/>
                </a:solidFill>
              </a:rPr>
              <a:t>0V</a:t>
            </a:r>
            <a:r>
              <a:rPr lang="en-US" dirty="0"/>
              <a:t> as logical (binary) </a:t>
            </a:r>
            <a:r>
              <a:rPr lang="en-US" dirty="0">
                <a:solidFill>
                  <a:srgbClr val="0000FF"/>
                </a:solidFill>
              </a:rPr>
              <a:t>0</a:t>
            </a:r>
            <a:r>
              <a:rPr lang="en-US" dirty="0"/>
              <a:t> value</a:t>
            </a:r>
          </a:p>
          <a:p>
            <a:pPr lvl="1"/>
            <a:r>
              <a:rPr lang="en-US" dirty="0"/>
              <a:t>Interpret </a:t>
            </a:r>
            <a:r>
              <a:rPr lang="en-US" dirty="0">
                <a:solidFill>
                  <a:srgbClr val="FF0000"/>
                </a:solidFill>
              </a:rPr>
              <a:t>3V</a:t>
            </a:r>
            <a:r>
              <a:rPr lang="en-US" dirty="0"/>
              <a:t> as logical (binary) 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 value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5294C4-EBE1-4E6C-8DCB-7065877FEE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40</a:t>
            </a:fld>
            <a:endParaRPr lang="en-US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2A034F-BAA3-4DA1-94B9-0108829F19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5877" y="990600"/>
            <a:ext cx="3007123" cy="29284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30A0323-9852-4538-A9EB-388422F8E420}"/>
                  </a:ext>
                </a:extLst>
              </p:cNvPr>
              <p:cNvSpPr txBox="1"/>
              <p:nvPr/>
            </p:nvSpPr>
            <p:spPr>
              <a:xfrm>
                <a:off x="6941984" y="5058626"/>
                <a:ext cx="1168590" cy="4935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30A0323-9852-4538-A9EB-388422F8E4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1984" y="5058626"/>
                <a:ext cx="1168590" cy="493597"/>
              </a:xfrm>
              <a:prstGeom prst="rect">
                <a:avLst/>
              </a:prstGeom>
              <a:blipFill>
                <a:blip r:embed="rId6"/>
                <a:stretch>
                  <a:fillRect l="-6452" r="-5376" b="-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Group 29">
            <a:extLst>
              <a:ext uri="{FF2B5EF4-FFF2-40B4-BE49-F238E27FC236}">
                <a16:creationId xmlns:a16="http://schemas.microsoft.com/office/drawing/2014/main" id="{780851D4-F0F9-471D-9FE4-F676D47EBAAF}"/>
              </a:ext>
            </a:extLst>
          </p:cNvPr>
          <p:cNvGraphicFramePr>
            <a:graphicFrameLocks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3487246"/>
              </p:ext>
            </p:extLst>
          </p:nvPr>
        </p:nvGraphicFramePr>
        <p:xfrm>
          <a:off x="2057399" y="4514850"/>
          <a:ext cx="4295775" cy="158115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1074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7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36927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20F1F5-4C60-469F-ADAF-71BE7CE44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NOT Gate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18B4B8C-5731-415E-B130-AB9F140BDB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actually the CMOS NOT Gate</a:t>
            </a:r>
          </a:p>
          <a:p>
            <a:r>
              <a:rPr lang="en-US" dirty="0"/>
              <a:t>Why do we call it NOT?</a:t>
            </a:r>
          </a:p>
          <a:p>
            <a:pPr lvl="1"/>
            <a:r>
              <a:rPr lang="en-US" dirty="0"/>
              <a:t>If A = 0V then Y = 3V</a:t>
            </a:r>
          </a:p>
          <a:p>
            <a:pPr lvl="1"/>
            <a:r>
              <a:rPr lang="en-US" dirty="0"/>
              <a:t>If A = 3V then Y = 0V</a:t>
            </a:r>
          </a:p>
          <a:p>
            <a:r>
              <a:rPr lang="en-US" b="1" dirty="0">
                <a:solidFill>
                  <a:srgbClr val="C00000"/>
                </a:solidFill>
              </a:rPr>
              <a:t>Digital circuit:</a:t>
            </a:r>
            <a:r>
              <a:rPr lang="en-US" dirty="0"/>
              <a:t> one possible interpretation</a:t>
            </a:r>
          </a:p>
          <a:p>
            <a:pPr lvl="1"/>
            <a:r>
              <a:rPr lang="en-US" dirty="0"/>
              <a:t>Interpret </a:t>
            </a:r>
            <a:r>
              <a:rPr lang="en-US" dirty="0">
                <a:solidFill>
                  <a:srgbClr val="0000FF"/>
                </a:solidFill>
              </a:rPr>
              <a:t>0V</a:t>
            </a:r>
            <a:r>
              <a:rPr lang="en-US" dirty="0"/>
              <a:t> as logical (binary) </a:t>
            </a:r>
            <a:r>
              <a:rPr lang="en-US" dirty="0">
                <a:solidFill>
                  <a:srgbClr val="0000FF"/>
                </a:solidFill>
              </a:rPr>
              <a:t>0</a:t>
            </a:r>
            <a:r>
              <a:rPr lang="en-US" dirty="0"/>
              <a:t> value</a:t>
            </a:r>
          </a:p>
          <a:p>
            <a:pPr lvl="1"/>
            <a:r>
              <a:rPr lang="en-US" dirty="0"/>
              <a:t>Interpret </a:t>
            </a:r>
            <a:r>
              <a:rPr lang="en-US" dirty="0">
                <a:solidFill>
                  <a:srgbClr val="FF0000"/>
                </a:solidFill>
              </a:rPr>
              <a:t>3V</a:t>
            </a:r>
            <a:r>
              <a:rPr lang="en-US" dirty="0"/>
              <a:t> as logical (binary) 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 value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5294C4-EBE1-4E6C-8DCB-7065877FEE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41</a:t>
            </a:fld>
            <a:endParaRPr lang="en-US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2A034F-BAA3-4DA1-94B9-0108829F19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5877" y="990600"/>
            <a:ext cx="3007123" cy="29284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27ED1F9-45B0-4131-A11A-5F77616DE3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4517673"/>
            <a:ext cx="3505200" cy="11211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C968966-20D8-45B1-8245-A63068BBC439}"/>
              </a:ext>
            </a:extLst>
          </p:cNvPr>
          <p:cNvSpPr/>
          <p:nvPr/>
        </p:nvSpPr>
        <p:spPr>
          <a:xfrm>
            <a:off x="1104900" y="5571398"/>
            <a:ext cx="266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+mn-lt"/>
              </a:rPr>
              <a:t>We call it a </a:t>
            </a:r>
            <a:r>
              <a:rPr lang="en-US" dirty="0">
                <a:solidFill>
                  <a:srgbClr val="FF0000"/>
                </a:solidFill>
                <a:latin typeface="+mn-lt"/>
              </a:rPr>
              <a:t>NOT</a:t>
            </a:r>
            <a:r>
              <a:rPr lang="en-US" dirty="0">
                <a:solidFill>
                  <a:srgbClr val="0000CC"/>
                </a:solidFill>
                <a:latin typeface="+mn-lt"/>
              </a:rPr>
              <a:t> </a:t>
            </a:r>
            <a:r>
              <a:rPr lang="en-US" dirty="0">
                <a:latin typeface="+mn-lt"/>
              </a:rPr>
              <a:t>gate</a:t>
            </a:r>
          </a:p>
          <a:p>
            <a:pPr algn="ctr"/>
            <a:r>
              <a:rPr lang="en-US" dirty="0">
                <a:latin typeface="+mn-lt"/>
              </a:rPr>
              <a:t>or an </a:t>
            </a:r>
            <a:r>
              <a:rPr lang="en-US" dirty="0">
                <a:solidFill>
                  <a:srgbClr val="FF0000"/>
                </a:solidFill>
                <a:latin typeface="+mn-lt"/>
              </a:rPr>
              <a:t>inverter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A001B0-1F2C-4B93-9E4A-2DC8947C89F2}"/>
              </a:ext>
            </a:extLst>
          </p:cNvPr>
          <p:cNvSpPr/>
          <p:nvPr/>
        </p:nvSpPr>
        <p:spPr>
          <a:xfrm>
            <a:off x="4267200" y="4580692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8A3E"/>
                </a:solidFill>
                <a:latin typeface="+mn-lt"/>
              </a:rPr>
              <a:t>Truth table:</a:t>
            </a:r>
            <a:r>
              <a:rPr lang="en-US" dirty="0">
                <a:solidFill>
                  <a:srgbClr val="008A3E"/>
                </a:solidFill>
                <a:latin typeface="+mn-lt"/>
              </a:rPr>
              <a:t> </a:t>
            </a:r>
            <a:r>
              <a:rPr lang="en-US" dirty="0">
                <a:latin typeface="+mn-lt"/>
              </a:rPr>
              <a:t>what would be the logical output of the circuit for each possible input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36C9D36-DDB9-4286-BA30-0846CD5F228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6226"/>
          <a:stretch/>
        </p:blipFill>
        <p:spPr>
          <a:xfrm>
            <a:off x="5575291" y="5382189"/>
            <a:ext cx="2501909" cy="11710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D21455D-5384-433A-91F9-53669F53D8EA}"/>
                  </a:ext>
                </a:extLst>
              </p:cNvPr>
              <p:cNvSpPr txBox="1"/>
              <p:nvPr/>
            </p:nvSpPr>
            <p:spPr>
              <a:xfrm>
                <a:off x="6781800" y="3886200"/>
                <a:ext cx="1168590" cy="4935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D21455D-5384-433A-91F9-53669F53D8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1800" y="3886200"/>
                <a:ext cx="1168590" cy="49359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328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CMOS Gate: What Is This?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8E582-9A6F-42B4-A662-B68155932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Let’s build more complex gates!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96F7AC-47A3-457D-A1BB-78F14CA95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760050"/>
            <a:ext cx="5928254" cy="448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062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NAND Gate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8E582-9A6F-42B4-A662-B68155932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Let’s build more complex gates!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1800" dirty="0"/>
          </a:p>
          <a:p>
            <a:pPr lvl="1">
              <a:defRPr/>
            </a:pPr>
            <a:r>
              <a:rPr lang="en-US" dirty="0">
                <a:solidFill>
                  <a:srgbClr val="FF0000"/>
                </a:solidFill>
              </a:rPr>
              <a:t>P1</a:t>
            </a:r>
            <a:r>
              <a:rPr lang="en-US" dirty="0"/>
              <a:t> and </a:t>
            </a:r>
            <a:r>
              <a:rPr lang="en-US" dirty="0">
                <a:solidFill>
                  <a:srgbClr val="FF0000"/>
                </a:solidFill>
              </a:rPr>
              <a:t>P2</a:t>
            </a:r>
            <a:r>
              <a:rPr lang="en-US" dirty="0"/>
              <a:t> are in </a:t>
            </a:r>
            <a:r>
              <a:rPr lang="en-US" dirty="0">
                <a:solidFill>
                  <a:srgbClr val="00B050"/>
                </a:solidFill>
              </a:rPr>
              <a:t>parallel</a:t>
            </a:r>
            <a:r>
              <a:rPr lang="en-US" dirty="0"/>
              <a:t>; only one must be ON to pull the output up to 3V</a:t>
            </a:r>
          </a:p>
          <a:p>
            <a:pPr lvl="1">
              <a:defRPr/>
            </a:pPr>
            <a:r>
              <a:rPr lang="en-US" dirty="0">
                <a:solidFill>
                  <a:srgbClr val="0000FF"/>
                </a:solidFill>
              </a:rPr>
              <a:t>N1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N2</a:t>
            </a:r>
            <a:r>
              <a:rPr lang="en-US" dirty="0"/>
              <a:t> are connected in </a:t>
            </a:r>
            <a:r>
              <a:rPr lang="en-US" dirty="0">
                <a:solidFill>
                  <a:srgbClr val="00B050"/>
                </a:solidFill>
              </a:rPr>
              <a:t>series</a:t>
            </a:r>
            <a:r>
              <a:rPr lang="en-US" dirty="0"/>
              <a:t>; both must be ON to pull the output to 0V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05600" y="6307137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Lightning Bolt 5">
            <a:extLst>
              <a:ext uri="{FF2B5EF4-FFF2-40B4-BE49-F238E27FC236}">
                <a16:creationId xmlns:a16="http://schemas.microsoft.com/office/drawing/2014/main" id="{E6B0228A-CD92-4B86-BAF0-893595A09168}"/>
              </a:ext>
            </a:extLst>
          </p:cNvPr>
          <p:cNvSpPr/>
          <p:nvPr/>
        </p:nvSpPr>
        <p:spPr bwMode="auto">
          <a:xfrm>
            <a:off x="89996" y="2322685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Lightning Bolt 6">
            <a:extLst>
              <a:ext uri="{FF2B5EF4-FFF2-40B4-BE49-F238E27FC236}">
                <a16:creationId xmlns:a16="http://schemas.microsoft.com/office/drawing/2014/main" id="{E2EBC645-8AFD-40FE-9D45-1126759BFC7E}"/>
              </a:ext>
            </a:extLst>
          </p:cNvPr>
          <p:cNvSpPr/>
          <p:nvPr/>
        </p:nvSpPr>
        <p:spPr bwMode="auto">
          <a:xfrm>
            <a:off x="325872" y="2291340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9" name="Group 56">
            <a:extLst>
              <a:ext uri="{FF2B5EF4-FFF2-40B4-BE49-F238E27FC236}">
                <a16:creationId xmlns:a16="http://schemas.microsoft.com/office/drawing/2014/main" id="{164C4AF9-6FE8-4EB2-B054-F921D764769F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3998394" y="2590800"/>
          <a:ext cx="4800600" cy="22860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N1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1" name="Group 56">
            <a:extLst>
              <a:ext uri="{FF2B5EF4-FFF2-40B4-BE49-F238E27FC236}">
                <a16:creationId xmlns:a16="http://schemas.microsoft.com/office/drawing/2014/main" id="{EB1489AF-6A81-476D-8169-FB34C0FC87B7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998394" y="2590800"/>
          <a:ext cx="4800600" cy="22860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P2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N1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2" name="Group 56">
            <a:extLst>
              <a:ext uri="{FF2B5EF4-FFF2-40B4-BE49-F238E27FC236}">
                <a16:creationId xmlns:a16="http://schemas.microsoft.com/office/drawing/2014/main" id="{72D0A5AA-9B8B-4E38-B210-3D16B8B3D30B}"/>
              </a:ext>
            </a:extLst>
          </p:cNvPr>
          <p:cNvGraphicFramePr>
            <a:graphicFrameLocks/>
          </p:cNvGraphicFramePr>
          <p:nvPr>
            <p:custDataLst>
              <p:tags r:id="rId3"/>
            </p:custDataLst>
          </p:nvPr>
        </p:nvGraphicFramePr>
        <p:xfrm>
          <a:off x="3998394" y="2590800"/>
          <a:ext cx="4800600" cy="22860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P2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N1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3" name="Group 56">
            <a:extLst>
              <a:ext uri="{FF2B5EF4-FFF2-40B4-BE49-F238E27FC236}">
                <a16:creationId xmlns:a16="http://schemas.microsoft.com/office/drawing/2014/main" id="{05478927-CA77-4247-83BC-058466A84E78}"/>
              </a:ext>
            </a:extLst>
          </p:cNvPr>
          <p:cNvGraphicFramePr>
            <a:graphicFrameLocks/>
          </p:cNvGraphicFramePr>
          <p:nvPr>
            <p:custDataLst>
              <p:tags r:id="rId4"/>
            </p:custDataLst>
          </p:nvPr>
        </p:nvGraphicFramePr>
        <p:xfrm>
          <a:off x="3998394" y="2590800"/>
          <a:ext cx="4800600" cy="22860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P2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N1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4" name="Group 56">
            <a:extLst>
              <a:ext uri="{FF2B5EF4-FFF2-40B4-BE49-F238E27FC236}">
                <a16:creationId xmlns:a16="http://schemas.microsoft.com/office/drawing/2014/main" id="{1AB863AA-5AAE-443C-982F-7A0EB4C5D1CA}"/>
              </a:ext>
            </a:extLst>
          </p:cNvPr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3998394" y="2590800"/>
          <a:ext cx="4800600" cy="22860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P2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B62E247-EBFC-4AC4-A80A-5603CA30D4CB}"/>
                  </a:ext>
                </a:extLst>
              </p:cNvPr>
              <p:cNvSpPr txBox="1"/>
              <p:nvPr/>
            </p:nvSpPr>
            <p:spPr>
              <a:xfrm>
                <a:off x="5294105" y="1905000"/>
                <a:ext cx="2706895" cy="4935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𝑌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acc>
                      <m:accPr>
                        <m:chr m:val="̅"/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acc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𝐴𝐵</m:t>
                        </m:r>
                      </m:e>
                    </m:acc>
                  </m:oMath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B62E247-EBFC-4AC4-A80A-5603CA30D4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4105" y="1905000"/>
                <a:ext cx="2706895" cy="49359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>
            <a:extLst>
              <a:ext uri="{FF2B5EF4-FFF2-40B4-BE49-F238E27FC236}">
                <a16:creationId xmlns:a16="http://schemas.microsoft.com/office/drawing/2014/main" id="{0328B4C9-603C-4D9B-AEAE-742B4BFA20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000" y="1600200"/>
            <a:ext cx="3585333" cy="271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23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NAND Gate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8E582-9A6F-42B4-A662-B68155932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Let’s build more complex gates!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Lightning Bolt 5">
            <a:extLst>
              <a:ext uri="{FF2B5EF4-FFF2-40B4-BE49-F238E27FC236}">
                <a16:creationId xmlns:a16="http://schemas.microsoft.com/office/drawing/2014/main" id="{E6B0228A-CD92-4B86-BAF0-893595A09168}"/>
              </a:ext>
            </a:extLst>
          </p:cNvPr>
          <p:cNvSpPr/>
          <p:nvPr/>
        </p:nvSpPr>
        <p:spPr bwMode="auto">
          <a:xfrm>
            <a:off x="89996" y="2322685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Lightning Bolt 6">
            <a:extLst>
              <a:ext uri="{FF2B5EF4-FFF2-40B4-BE49-F238E27FC236}">
                <a16:creationId xmlns:a16="http://schemas.microsoft.com/office/drawing/2014/main" id="{E2EBC645-8AFD-40FE-9D45-1126759BFC7E}"/>
              </a:ext>
            </a:extLst>
          </p:cNvPr>
          <p:cNvSpPr/>
          <p:nvPr/>
        </p:nvSpPr>
        <p:spPr bwMode="auto">
          <a:xfrm>
            <a:off x="325872" y="2291340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B62E247-EBFC-4AC4-A80A-5603CA30D4CB}"/>
                  </a:ext>
                </a:extLst>
              </p:cNvPr>
              <p:cNvSpPr txBox="1"/>
              <p:nvPr/>
            </p:nvSpPr>
            <p:spPr>
              <a:xfrm>
                <a:off x="5294105" y="1905000"/>
                <a:ext cx="2706895" cy="4935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𝑌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acc>
                      <m:accPr>
                        <m:chr m:val="̅"/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acc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𝐴𝐵</m:t>
                        </m:r>
                      </m:e>
                    </m:acc>
                  </m:oMath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B62E247-EBFC-4AC4-A80A-5603CA30D4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4105" y="1905000"/>
                <a:ext cx="2706895" cy="49359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28D5E0ED-887A-48C6-804F-B9138B71BA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632"/>
          <a:stretch/>
        </p:blipFill>
        <p:spPr>
          <a:xfrm>
            <a:off x="5655263" y="3886200"/>
            <a:ext cx="2604771" cy="21336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EE90B36-14A8-45BE-AF7F-0E608BD584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4470770"/>
            <a:ext cx="4503790" cy="17583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1171FED-3C7C-46AE-A12C-F249846714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600200"/>
            <a:ext cx="3585333" cy="271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90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8E582-9A6F-42B4-A662-B68155932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can we make an AND gate?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1800" dirty="0"/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AND Gate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D679CB2-DECD-497B-8BB8-91B50256C47A}"/>
                  </a:ext>
                </a:extLst>
              </p:cNvPr>
              <p:cNvSpPr txBox="1"/>
              <p:nvPr/>
            </p:nvSpPr>
            <p:spPr>
              <a:xfrm>
                <a:off x="3719127" y="1769354"/>
                <a:ext cx="2820900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𝑌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𝐵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𝐴𝐵</m:t>
                      </m:r>
                    </m:oMath>
                  </m:oMathPara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D679CB2-DECD-497B-8BB8-91B50256C4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9127" y="1769354"/>
                <a:ext cx="2820900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B3F17606-EE0E-4AE2-8C03-3A0FDC2ED6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276" y="1551477"/>
            <a:ext cx="2087421" cy="19202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0F31D3F-4435-414E-83DB-ED898269CC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1700" y="2235816"/>
            <a:ext cx="3279022" cy="128016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F6D1726-82C3-4BD2-B54B-8C2A20B7BE40}"/>
              </a:ext>
            </a:extLst>
          </p:cNvPr>
          <p:cNvSpPr/>
          <p:nvPr/>
        </p:nvSpPr>
        <p:spPr>
          <a:xfrm>
            <a:off x="199107" y="3535283"/>
            <a:ext cx="43226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We make an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AND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gate using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one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NAND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gate and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one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NOT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BCD8A6-C3F5-4DBA-8F25-BBE65E859B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97373" y="3434193"/>
            <a:ext cx="5165246" cy="302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96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NOT, NAND, AND Gates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EE90B36-14A8-45BE-AF7F-0E608BD58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599" y="990600"/>
            <a:ext cx="2810589" cy="1097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F17606-EE0E-4AE2-8C03-3A0FDC2ED6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928" y="2133600"/>
            <a:ext cx="2087421" cy="19202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149C85-0856-4406-B297-B6770EECD3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875" y="2133600"/>
            <a:ext cx="2087421" cy="19202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0F31D3F-4435-414E-83DB-ED898269CC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8603" y="990600"/>
            <a:ext cx="2810589" cy="10972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3E4894B-2F50-4AB9-BEB3-1C09BA665B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499" y="1127760"/>
            <a:ext cx="2572983" cy="82296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633A92B-78E5-40B7-B150-1798D85B339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66226"/>
          <a:stretch/>
        </p:blipFill>
        <p:spPr>
          <a:xfrm>
            <a:off x="211853" y="2334189"/>
            <a:ext cx="2501909" cy="11710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2D55ACE-E053-4D0D-94D2-D35B577110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986" y="4269726"/>
            <a:ext cx="1971808" cy="19202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4A4F42A-6386-4E94-AC23-4F18F136BA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12359" y="4272497"/>
            <a:ext cx="3374312" cy="19759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DA2216-B60A-4173-9A23-4581400F08D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47905" y="4180098"/>
            <a:ext cx="2731833" cy="206830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2103785-98E1-A04F-B220-90123BA39323}"/>
              </a:ext>
            </a:extLst>
          </p:cNvPr>
          <p:cNvSpPr/>
          <p:nvPr/>
        </p:nvSpPr>
        <p:spPr>
          <a:xfrm>
            <a:off x="2590800" y="4986127"/>
            <a:ext cx="397113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F12CDD-6CC3-AA4A-9EC5-AFD796D9A6AE}"/>
              </a:ext>
            </a:extLst>
          </p:cNvPr>
          <p:cNvSpPr/>
          <p:nvPr/>
        </p:nvSpPr>
        <p:spPr>
          <a:xfrm>
            <a:off x="5410200" y="5138527"/>
            <a:ext cx="397113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75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FA9A0-22F4-42FF-9AF4-924231609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CMOS Gate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B7BDF-223C-4558-9E07-43D238FD1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general form used to construct any inverting logic gate, such as: NOT, NAND, or NOR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0596D9-5747-44CB-960E-C345325B1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A60846CC-46E0-4891-9653-F854F2A60064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</p:nvPr>
        </p:nvGraphicFramePr>
        <p:xfrm>
          <a:off x="4732763" y="2006829"/>
          <a:ext cx="4446588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4" name="VISIO" r:id="rId5" imgW="1572768" imgH="1347216" progId="Visio.Drawing.6">
                  <p:embed/>
                </p:oleObj>
              </mc:Choice>
              <mc:Fallback>
                <p:oleObj name="VISIO" r:id="rId5" imgW="1572768" imgH="1347216" progId="Visio.Drawing.6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A60846CC-46E0-4891-9653-F854F2A6006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2763" y="2006829"/>
                        <a:ext cx="4446588" cy="381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FE351B4-61F1-494D-8CAF-569725B230F5}"/>
              </a:ext>
            </a:extLst>
          </p:cNvPr>
          <p:cNvSpPr txBox="1">
            <a:spLocks/>
          </p:cNvSpPr>
          <p:nvPr/>
        </p:nvSpPr>
        <p:spPr bwMode="auto">
          <a:xfrm>
            <a:off x="304800" y="1952625"/>
            <a:ext cx="47244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The networks may consist of transistors in series or in parallel</a:t>
            </a: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transistors are in parallel, the network is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if one of the transistors is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transistors are in series, the network is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only if all transistors are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b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</a:b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2E8F70-D0B3-E946-BAF0-AF4D84AEE01D}"/>
              </a:ext>
            </a:extLst>
          </p:cNvPr>
          <p:cNvSpPr txBox="1"/>
          <p:nvPr/>
        </p:nvSpPr>
        <p:spPr>
          <a:xfrm>
            <a:off x="452507" y="5648008"/>
            <a:ext cx="4314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pMOS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transistors are used for pull-up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nMOS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transistors are used for pull-down</a:t>
            </a:r>
          </a:p>
        </p:txBody>
      </p:sp>
    </p:spTree>
    <p:extLst>
      <p:ext uri="{BB962C8B-B14F-4D97-AF65-F5344CB8AC3E}">
        <p14:creationId xmlns:p14="http://schemas.microsoft.com/office/powerpoint/2010/main" val="39205295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FA9A0-22F4-42FF-9AF4-924231609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CMOS Gate Structure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B7BDF-223C-4558-9E07-43D238FD1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Exactly one network should be ON, and the other network should be OFF at any given time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0596D9-5747-44CB-960E-C345325B1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48</a:t>
            </a:fld>
            <a:endParaRPr lang="en-US" altLang="en-US" dirty="0"/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A60846CC-46E0-4891-9653-F854F2A60064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</p:nvPr>
        </p:nvGraphicFramePr>
        <p:xfrm>
          <a:off x="4732763" y="2006829"/>
          <a:ext cx="4446588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02" name="VISIO" r:id="rId5" imgW="1572768" imgH="1347216" progId="Visio.Drawing.6">
                  <p:embed/>
                </p:oleObj>
              </mc:Choice>
              <mc:Fallback>
                <p:oleObj name="VISIO" r:id="rId5" imgW="1572768" imgH="1347216" progId="Visio.Drawing.6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A60846CC-46E0-4891-9653-F854F2A6006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2763" y="2006829"/>
                        <a:ext cx="4446588" cy="381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FE351B4-61F1-494D-8CAF-569725B230F5}"/>
              </a:ext>
            </a:extLst>
          </p:cNvPr>
          <p:cNvSpPr txBox="1">
            <a:spLocks/>
          </p:cNvSpPr>
          <p:nvPr/>
        </p:nvSpPr>
        <p:spPr bwMode="auto">
          <a:xfrm>
            <a:off x="304800" y="1952625"/>
            <a:ext cx="472440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en-US" dirty="0"/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If both networks are ON at the same time, there is a </a:t>
            </a:r>
            <a:r>
              <a:rPr lang="en-US" dirty="0">
                <a:solidFill>
                  <a:srgbClr val="0432FF"/>
                </a:solidFill>
              </a:rPr>
              <a:t>short circuit </a:t>
            </a:r>
            <a:r>
              <a:rPr lang="en-US" dirty="0">
                <a:sym typeface="Wingdings" pitchFamily="2" charset="2"/>
              </a:rPr>
              <a:t> likely incorrect operation</a:t>
            </a:r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en-US" dirty="0"/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kern="0" dirty="0"/>
              <a:t>If both networks are OFF at the same time, the output is </a:t>
            </a:r>
            <a:r>
              <a:rPr lang="en-US" kern="0" dirty="0">
                <a:solidFill>
                  <a:srgbClr val="0432FF"/>
                </a:solidFill>
              </a:rPr>
              <a:t>floating</a:t>
            </a:r>
            <a:r>
              <a:rPr lang="en-US" kern="0" dirty="0"/>
              <a:t> </a:t>
            </a:r>
            <a:r>
              <a:rPr lang="en-US" kern="0" dirty="0">
                <a:sym typeface="Wingdings" pitchFamily="2" charset="2"/>
              </a:rPr>
              <a:t> undefined</a:t>
            </a:r>
            <a:endParaRPr lang="en-US" kern="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B2841D-2215-8D4F-B080-A091C4CFACC7}"/>
              </a:ext>
            </a:extLst>
          </p:cNvPr>
          <p:cNvSpPr txBox="1"/>
          <p:nvPr/>
        </p:nvSpPr>
        <p:spPr>
          <a:xfrm>
            <a:off x="452507" y="5648008"/>
            <a:ext cx="4314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pMOS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transistors are used for pull-up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nMOS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transistors are used for pull-down</a:t>
            </a:r>
          </a:p>
        </p:txBody>
      </p:sp>
    </p:spTree>
    <p:extLst>
      <p:ext uri="{BB962C8B-B14F-4D97-AF65-F5344CB8AC3E}">
        <p14:creationId xmlns:p14="http://schemas.microsoft.com/office/powerpoint/2010/main" val="33432559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22283-C3F4-4847-8BF8-CEE4FE7BE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Digging Deeper: Why This Structure?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2EE957-98F4-0442-8E1B-EF0A20C28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53025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MOS transistors are </a:t>
            </a:r>
            <a:r>
              <a:rPr lang="en-US" b="1" dirty="0">
                <a:solidFill>
                  <a:srgbClr val="0000FF"/>
                </a:solidFill>
              </a:rPr>
              <a:t>not perfect</a:t>
            </a:r>
            <a:r>
              <a:rPr lang="en-US" dirty="0">
                <a:solidFill>
                  <a:srgbClr val="0000FF"/>
                </a:solidFill>
              </a:rPr>
              <a:t> switches</a:t>
            </a:r>
          </a:p>
          <a:p>
            <a:endParaRPr lang="en-US" dirty="0"/>
          </a:p>
          <a:p>
            <a:r>
              <a:rPr lang="en-US" dirty="0" err="1"/>
              <a:t>pMOS</a:t>
            </a:r>
            <a:r>
              <a:rPr lang="en-US" dirty="0"/>
              <a:t> transistors pass 1’s well but 0’s poorly</a:t>
            </a:r>
          </a:p>
          <a:p>
            <a:r>
              <a:rPr lang="en-US" dirty="0" err="1"/>
              <a:t>nMOS</a:t>
            </a:r>
            <a:r>
              <a:rPr lang="en-US" dirty="0"/>
              <a:t> transistors pass 0’s well but 1’s poorly</a:t>
            </a:r>
          </a:p>
          <a:p>
            <a:endParaRPr lang="en-US" dirty="0"/>
          </a:p>
          <a:p>
            <a:r>
              <a:rPr lang="en-US" dirty="0" err="1"/>
              <a:t>pMOS</a:t>
            </a:r>
            <a:r>
              <a:rPr lang="en-US" dirty="0"/>
              <a:t> transistors are good at “pulling up” the output</a:t>
            </a:r>
          </a:p>
          <a:p>
            <a:r>
              <a:rPr lang="en-US" dirty="0" err="1"/>
              <a:t>nMOS</a:t>
            </a:r>
            <a:r>
              <a:rPr lang="en-US" dirty="0"/>
              <a:t> transistors are good at “pulling down” the output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D2D5A2-E4EF-6046-A7C7-8BC7B2DEFF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F05850-1601-8943-910F-A52CDB466B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4365394"/>
            <a:ext cx="3374312" cy="197590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48D42F4-7E40-7747-A6FA-A93071C4671A}"/>
              </a:ext>
            </a:extLst>
          </p:cNvPr>
          <p:cNvSpPr/>
          <p:nvPr/>
        </p:nvSpPr>
        <p:spPr>
          <a:xfrm>
            <a:off x="334843" y="5234617"/>
            <a:ext cx="397113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aphicFrame>
        <p:nvGraphicFramePr>
          <p:cNvPr id="8" name="Object 2">
            <a:extLst>
              <a:ext uri="{FF2B5EF4-FFF2-40B4-BE49-F238E27FC236}">
                <a16:creationId xmlns:a16="http://schemas.microsoft.com/office/drawing/2014/main" id="{27A879A4-48DD-ED4E-B3BA-406FF000A334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</p:nvPr>
        </p:nvGraphicFramePr>
        <p:xfrm>
          <a:off x="5147249" y="4190999"/>
          <a:ext cx="3006151" cy="2575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506" name="VISIO" r:id="rId5" imgW="1572768" imgH="1347216" progId="Visio.Drawing.6">
                  <p:embed/>
                </p:oleObj>
              </mc:Choice>
              <mc:Fallback>
                <p:oleObj name="VISIO" r:id="rId5" imgW="1572768" imgH="1347216" progId="Visio.Drawing.6">
                  <p:embed/>
                  <p:pic>
                    <p:nvPicPr>
                      <p:cNvPr id="8" name="Object 2">
                        <a:extLst>
                          <a:ext uri="{FF2B5EF4-FFF2-40B4-BE49-F238E27FC236}">
                            <a16:creationId xmlns:a16="http://schemas.microsoft.com/office/drawing/2014/main" id="{27A879A4-48DD-ED4E-B3BA-406FF000A33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7249" y="4190999"/>
                        <a:ext cx="3006151" cy="25757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339AF19-CA5C-B049-95E7-2A4B0D8039CF}"/>
              </a:ext>
            </a:extLst>
          </p:cNvPr>
          <p:cNvSpPr txBox="1"/>
          <p:nvPr/>
        </p:nvSpPr>
        <p:spPr>
          <a:xfrm>
            <a:off x="1623848" y="6477000"/>
            <a:ext cx="2672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See Section 1.7 in H&amp;H </a:t>
            </a:r>
          </a:p>
        </p:txBody>
      </p:sp>
    </p:spTree>
    <p:extLst>
      <p:ext uri="{BB962C8B-B14F-4D97-AF65-F5344CB8AC3E}">
        <p14:creationId xmlns:p14="http://schemas.microsoft.com/office/powerpoint/2010/main" val="41766601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49" name="Title 1">
            <a:extLst>
              <a:ext uri="{FF2B5EF4-FFF2-40B4-BE49-F238E27FC236}">
                <a16:creationId xmlns:a16="http://schemas.microsoft.com/office/drawing/2014/main" id="{EC32B75B-E1CC-F645-8AE6-664A8D27D7F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371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Computer Architecture as an 			Enabler of the Future</a:t>
            </a:r>
          </a:p>
        </p:txBody>
      </p:sp>
      <p:sp>
        <p:nvSpPr>
          <p:cNvPr id="309250" name="Subtitle 2">
            <a:extLst>
              <a:ext uri="{FF2B5EF4-FFF2-40B4-BE49-F238E27FC236}">
                <a16:creationId xmlns:a16="http://schemas.microsoft.com/office/drawing/2014/main" id="{036CDAB7-4A92-2F40-B6E5-FD5A00D338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9251" name="Slide Number Placeholder 3">
            <a:extLst>
              <a:ext uri="{FF2B5EF4-FFF2-40B4-BE49-F238E27FC236}">
                <a16:creationId xmlns:a16="http://schemas.microsoft.com/office/drawing/2014/main" id="{B018163E-8A1A-AD47-BD53-4C281B5D0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0BB179-827F-994A-B3DD-14E87882114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447006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8DC0D-C6D7-724D-BBF4-EC908FBA9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Digging Deeper: Latency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ABD87-A2D9-0649-A061-CF6EA182EA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one is faster?</a:t>
            </a:r>
          </a:p>
          <a:p>
            <a:pPr lvl="1"/>
            <a:r>
              <a:rPr lang="en-US" dirty="0"/>
              <a:t>Transistors in series</a:t>
            </a:r>
          </a:p>
          <a:p>
            <a:pPr lvl="1"/>
            <a:r>
              <a:rPr lang="en-US" dirty="0"/>
              <a:t>Transistors in parallel</a:t>
            </a:r>
          </a:p>
          <a:p>
            <a:pPr lvl="1"/>
            <a:endParaRPr lang="en-US" dirty="0"/>
          </a:p>
          <a:p>
            <a:r>
              <a:rPr lang="en-US" dirty="0"/>
              <a:t>Series connections are slower than parallel connections</a:t>
            </a:r>
          </a:p>
          <a:p>
            <a:pPr lvl="1"/>
            <a:r>
              <a:rPr lang="en-US" dirty="0"/>
              <a:t>More resistance on the wire</a:t>
            </a:r>
          </a:p>
          <a:p>
            <a:pPr lvl="1"/>
            <a:endParaRPr lang="en-US" dirty="0"/>
          </a:p>
          <a:p>
            <a:r>
              <a:rPr lang="en-US" dirty="0"/>
              <a:t>How do you alleviate this latency?</a:t>
            </a:r>
          </a:p>
          <a:p>
            <a:pPr lvl="1"/>
            <a:r>
              <a:rPr lang="en-US" dirty="0"/>
              <a:t>See H&amp;H Section 1.7.8 for an example: </a:t>
            </a:r>
            <a:r>
              <a:rPr lang="en-US" dirty="0">
                <a:solidFill>
                  <a:srgbClr val="0000FF"/>
                </a:solidFill>
              </a:rPr>
              <a:t>pseudo-</a:t>
            </a:r>
            <a:r>
              <a:rPr lang="en-US" dirty="0" err="1">
                <a:solidFill>
                  <a:srgbClr val="0000FF"/>
                </a:solidFill>
              </a:rPr>
              <a:t>nMOS</a:t>
            </a:r>
            <a:r>
              <a:rPr lang="en-US" dirty="0">
                <a:solidFill>
                  <a:srgbClr val="0000FF"/>
                </a:solidFill>
              </a:rPr>
              <a:t> Logic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7E8905-C3F6-E24A-A1A1-D4980C62E4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56263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4AF89-8D72-9649-B7F5-887F2C250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296400" cy="884238"/>
          </a:xfrm>
        </p:spPr>
        <p:txBody>
          <a:bodyPr/>
          <a:lstStyle/>
          <a:p>
            <a:r>
              <a:rPr lang="en-US" dirty="0"/>
              <a:t>Digging Deeper: Power Consumption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9E087-4DB7-7D41-8B99-75A5C8377F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Dynamic Power Consumption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C * V</a:t>
            </a:r>
            <a:r>
              <a:rPr lang="en-US" b="1" baseline="30000">
                <a:solidFill>
                  <a:srgbClr val="0000FF"/>
                </a:solidFill>
              </a:rPr>
              <a:t>2</a:t>
            </a:r>
            <a:r>
              <a:rPr lang="en-US">
                <a:solidFill>
                  <a:srgbClr val="0000FF"/>
                </a:solidFill>
              </a:rPr>
              <a:t> * f</a:t>
            </a:r>
          </a:p>
          <a:p>
            <a:pPr lvl="2"/>
            <a:r>
              <a:rPr lang="en-US"/>
              <a:t>C = capacitance of the circuit (wires and gates)</a:t>
            </a:r>
          </a:p>
          <a:p>
            <a:pPr lvl="2"/>
            <a:r>
              <a:rPr lang="en-US"/>
              <a:t>V = supply voltage</a:t>
            </a:r>
          </a:p>
          <a:p>
            <a:pPr lvl="2"/>
            <a:r>
              <a:rPr lang="en-US"/>
              <a:t>f = charging frequency of the capacitor</a:t>
            </a:r>
          </a:p>
          <a:p>
            <a:pPr lvl="1"/>
            <a:endParaRPr lang="en-US" sz="1600"/>
          </a:p>
          <a:p>
            <a:r>
              <a:rPr lang="en-US"/>
              <a:t>Static Power consumption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V * </a:t>
            </a:r>
            <a:r>
              <a:rPr lang="en-US" err="1">
                <a:solidFill>
                  <a:srgbClr val="0000FF"/>
                </a:solidFill>
              </a:rPr>
              <a:t>I</a:t>
            </a:r>
            <a:r>
              <a:rPr lang="en-US" baseline="-25000" err="1">
                <a:solidFill>
                  <a:srgbClr val="0000FF"/>
                </a:solidFill>
              </a:rPr>
              <a:t>leakage</a:t>
            </a:r>
            <a:endParaRPr lang="en-US" baseline="-25000">
              <a:solidFill>
                <a:srgbClr val="0000FF"/>
              </a:solidFill>
            </a:endParaRPr>
          </a:p>
          <a:p>
            <a:pPr lvl="2"/>
            <a:r>
              <a:rPr lang="en-US"/>
              <a:t>supply voltage * leakage current</a:t>
            </a:r>
          </a:p>
          <a:p>
            <a:pPr lvl="2"/>
            <a:endParaRPr lang="en-US" sz="1600"/>
          </a:p>
          <a:p>
            <a:r>
              <a:rPr lang="en-US"/>
              <a:t>Energy Consumption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Power * Time</a:t>
            </a:r>
          </a:p>
          <a:p>
            <a:pPr lvl="1"/>
            <a:endParaRPr lang="en-US" sz="1600"/>
          </a:p>
          <a:p>
            <a:r>
              <a:rPr lang="en-US"/>
              <a:t>See more in H&amp;H Chapter 1.8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41A39F-2D78-A845-84FF-C55E3B63AB9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85102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C8CCD-9519-4F25-821D-B2DAD59F8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Common Logic Gates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1FA374-9144-4241-B96B-63C2C134CE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 descr="gates.png">
            <a:extLst>
              <a:ext uri="{FF2B5EF4-FFF2-40B4-BE49-F238E27FC236}">
                <a16:creationId xmlns:a16="http://schemas.microsoft.com/office/drawing/2014/main" id="{4C895B4A-4C24-4C0C-9FA3-D999FBFF2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036638"/>
            <a:ext cx="8305800" cy="505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72281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FA9A0-22F4-42FF-9AF4-924231609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Larger Gates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B7BDF-223C-4558-9E07-43D238FD1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We can extend the gates to more than 2 inputs</a:t>
            </a:r>
          </a:p>
          <a:p>
            <a:endParaRPr lang="en-US"/>
          </a:p>
          <a:p>
            <a:r>
              <a:rPr lang="en-US"/>
              <a:t>Example: 3-input AND gate, 10-input NOR gate</a:t>
            </a:r>
          </a:p>
          <a:p>
            <a:endParaRPr lang="en-US"/>
          </a:p>
          <a:p>
            <a:r>
              <a:rPr lang="en-US"/>
              <a:t>See your readings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0596D9-5747-44CB-960E-C345325B1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8226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Aside: Moore’s Law: </a:t>
            </a:r>
            <a:br>
              <a:rPr lang="en-US"/>
            </a:br>
            <a:r>
              <a:rPr lang="en-US" sz="4400"/>
              <a:t>Enabler of Many Gates on a Chip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426576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Title 1">
            <a:extLst>
              <a:ext uri="{FF2B5EF4-FFF2-40B4-BE49-F238E27FC236}">
                <a16:creationId xmlns:a16="http://schemas.microsoft.com/office/drawing/2014/main" id="{E46CD7B3-DFB4-8449-B005-DA046415F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Enabler: Moore’</a:t>
            </a:r>
            <a:r>
              <a:rPr lang="en-US" altLang="ja-JP">
                <a:ea typeface="ＭＳ Ｐゴシック" panose="020B0600070205080204" pitchFamily="34" charset="-128"/>
              </a:rPr>
              <a:t>s Law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114690" name="Content Placeholder 4" descr="moores_law-2005.jpg">
            <a:extLst>
              <a:ext uri="{FF2B5EF4-FFF2-40B4-BE49-F238E27FC236}">
                <a16:creationId xmlns:a16="http://schemas.microsoft.com/office/drawing/2014/main" id="{31BC2EAA-0FD9-B744-990C-EF2C59D465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2638" y="1030288"/>
            <a:ext cx="7658100" cy="4303712"/>
          </a:xfrm>
        </p:spPr>
      </p:pic>
      <p:sp>
        <p:nvSpPr>
          <p:cNvPr id="114691" name="Slide Number Placeholder 3">
            <a:extLst>
              <a:ext uri="{FF2B5EF4-FFF2-40B4-BE49-F238E27FC236}">
                <a16:creationId xmlns:a16="http://schemas.microsoft.com/office/drawing/2014/main" id="{6AFB0109-1EBE-5D46-9F3F-1F54753C6B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04659-ACAD-6943-9E44-96B03E47E4E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4692" name="TextBox 4">
            <a:extLst>
              <a:ext uri="{FF2B5EF4-FFF2-40B4-BE49-F238E27FC236}">
                <a16:creationId xmlns:a16="http://schemas.microsoft.com/office/drawing/2014/main" id="{99036605-6294-2E42-99D9-358D64A25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554663"/>
            <a:ext cx="81772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Moore, </a:t>
            </a:r>
            <a:r>
              <a:rPr kumimoji="0" lang="ja-JP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22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Cramming more components onto integrated circuits</a:t>
            </a:r>
            <a:r>
              <a:rPr kumimoji="0" lang="en-US" altLang="ja-JP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ja-JP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Electronics Magazine, 1965.       </a:t>
            </a: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Component counts double every other year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4693" name="TextBox 4">
            <a:extLst>
              <a:ext uri="{FF2B5EF4-FFF2-40B4-BE49-F238E27FC236}">
                <a16:creationId xmlns:a16="http://schemas.microsoft.com/office/drawing/2014/main" id="{4CE03589-D361-B248-A15C-089656EF3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570663"/>
            <a:ext cx="1522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Image source: Intel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13F0CA-D022-344C-9AA7-20D6FBA9B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066800"/>
            <a:ext cx="4354513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9A8640-B359-B845-BB75-E25F3BD6FE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0" y="1066800"/>
            <a:ext cx="3683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98423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Title 1">
            <a:extLst>
              <a:ext uri="{FF2B5EF4-FFF2-40B4-BE49-F238E27FC236}">
                <a16:creationId xmlns:a16="http://schemas.microsoft.com/office/drawing/2014/main" id="{2547E6CE-90D4-E44E-90CF-C08B39995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5714" name="Slide Number Placeholder 3">
            <a:extLst>
              <a:ext uri="{FF2B5EF4-FFF2-40B4-BE49-F238E27FC236}">
                <a16:creationId xmlns:a16="http://schemas.microsoft.com/office/drawing/2014/main" id="{82E97BD9-B9CF-2940-9446-F8D54C0786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BAD8E-2363-6E48-BFD8-E9AF64035D3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15715" name="Picture 6">
            <a:extLst>
              <a:ext uri="{FF2B5EF4-FFF2-40B4-BE49-F238E27FC236}">
                <a16:creationId xmlns:a16="http://schemas.microsoft.com/office/drawing/2014/main" id="{19C01541-C142-FC4C-939B-9D20FA9DA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80963"/>
            <a:ext cx="7061200" cy="616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6" name="TextBox 4">
            <a:extLst>
              <a:ext uri="{FF2B5EF4-FFF2-40B4-BE49-F238E27FC236}">
                <a16:creationId xmlns:a16="http://schemas.microsoft.com/office/drawing/2014/main" id="{BB0F545D-0CD5-7B4C-85AD-78FEA4FA14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138863"/>
            <a:ext cx="678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Number of transistors on an integrated circuit doubles ~ every two years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5717" name="TextBox 4">
            <a:extLst>
              <a:ext uri="{FF2B5EF4-FFF2-40B4-BE49-F238E27FC236}">
                <a16:creationId xmlns:a16="http://schemas.microsoft.com/office/drawing/2014/main" id="{4F494F53-744B-3E42-B323-6E4C8B492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570663"/>
            <a:ext cx="18653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Image source: Wikipedia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15718" name="Picture 1">
            <a:extLst>
              <a:ext uri="{FF2B5EF4-FFF2-40B4-BE49-F238E27FC236}">
                <a16:creationId xmlns:a16="http://schemas.microsoft.com/office/drawing/2014/main" id="{3F68C9F2-032B-174A-A178-858A541F05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886200"/>
            <a:ext cx="1600200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6E7686-D535-AB44-A49A-1C7A1D7C95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95400"/>
            <a:ext cx="4354513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5447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54A04-FF7F-44F4-81D6-EC6E20DCE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EF79A-E699-4163-A187-1639149C26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E6ABE56-5E07-4208-997F-19E78ED3449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04804" name="Picture 4" descr="https://upload.wikimedia.org/wikipedia/en/9/9d/Moore%27s_Law_Transistor_Count_1971-2016.png">
            <a:extLst>
              <a:ext uri="{FF2B5EF4-FFF2-40B4-BE49-F238E27FC236}">
                <a16:creationId xmlns:a16="http://schemas.microsoft.com/office/drawing/2014/main" id="{2E539D3C-C38B-4F27-9CF0-F3C5EA235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7" y="2"/>
            <a:ext cx="8975123" cy="6555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68808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itle 1">
            <a:extLst>
              <a:ext uri="{FF2B5EF4-FFF2-40B4-BE49-F238E27FC236}">
                <a16:creationId xmlns:a16="http://schemas.microsoft.com/office/drawing/2014/main" id="{5B7B1F28-7F89-DE49-9D83-9606DD595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Recommended Reading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D1371-DE0D-F046-8537-04CBB8E39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Moore, 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Cramming more components onto integrated circuits</a:t>
            </a:r>
            <a:r>
              <a:rPr lang="en-US" altLang="ja-JP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00"/>
                </a:solidFill>
                <a:ea typeface="ＭＳ Ｐゴシック" panose="020B0600070205080204" pitchFamily="34" charset="-128"/>
              </a:rPr>
              <a:t> Electronics Magazine, 1965. </a:t>
            </a:r>
          </a:p>
          <a:p>
            <a:pPr eaLnBrk="1" hangingPunct="1"/>
            <a:endParaRPr lang="en-US" altLang="en-US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Only 3 pages</a:t>
            </a:r>
          </a:p>
          <a:p>
            <a:pPr eaLnBrk="1" hangingPunct="1"/>
            <a:endParaRPr lang="en-US" altLang="en-US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 quote:</a:t>
            </a:r>
          </a:p>
          <a:p>
            <a:pPr>
              <a:buFont typeface="Wingdings" pitchFamily="2" charset="2"/>
              <a:buNone/>
            </a:pPr>
            <a:r>
              <a:rPr lang="en-US" altLang="en-US" i="1">
                <a:ea typeface="ＭＳ Ｐゴシック" panose="020B0600070205080204" pitchFamily="34" charset="-128"/>
              </a:rPr>
              <a:t>   “With unit cost falling as the number of components per circuit rises, by 1975 economics may dictate squeezing as many as 65 000 components on a single silicon chip.”</a:t>
            </a:r>
          </a:p>
          <a:p>
            <a:pPr>
              <a:buFont typeface="Wingdings" pitchFamily="2" charset="2"/>
              <a:buNone/>
            </a:pPr>
            <a:endParaRPr lang="en-US" altLang="en-US" i="1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Another quote: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</a:t>
            </a:r>
            <a:r>
              <a:rPr lang="en-US" altLang="en-US" i="1">
                <a:ea typeface="ＭＳ Ｐゴシック" panose="020B0600070205080204" pitchFamily="34" charset="-128"/>
              </a:rPr>
              <a:t>“Will it be possible to remove the heat generated by tens of thousands of components in a single silicon chip?”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6739" name="Slide Number Placeholder 3">
            <a:extLst>
              <a:ext uri="{FF2B5EF4-FFF2-40B4-BE49-F238E27FC236}">
                <a16:creationId xmlns:a16="http://schemas.microsoft.com/office/drawing/2014/main" id="{8CDF3555-98DC-3D4D-B495-627C1E7879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8BAA34-904F-644D-8BEC-3B93A2D2093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64853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9381C-58AA-4244-9886-A59E05CF0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We Keep Moore’s Law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422961-6BDE-464B-A636-A693FE3290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53025"/>
          </a:xfrm>
        </p:spPr>
        <p:txBody>
          <a:bodyPr/>
          <a:lstStyle/>
          <a:p>
            <a:r>
              <a:rPr lang="en-US" b="1"/>
              <a:t>Manufacturing smaller transistors/structures</a:t>
            </a:r>
          </a:p>
          <a:p>
            <a:pPr lvl="1"/>
            <a:r>
              <a:rPr lang="en-US"/>
              <a:t>Some structures are already a few atoms in size</a:t>
            </a:r>
          </a:p>
          <a:p>
            <a:pPr lvl="1"/>
            <a:endParaRPr lang="en-US"/>
          </a:p>
          <a:p>
            <a:r>
              <a:rPr lang="en-US" b="1"/>
              <a:t>Developing materials with better properties</a:t>
            </a:r>
          </a:p>
          <a:p>
            <a:pPr lvl="1"/>
            <a:r>
              <a:rPr lang="en-US"/>
              <a:t>Copper instead of Aluminum (better conductor)</a:t>
            </a:r>
          </a:p>
          <a:p>
            <a:pPr lvl="1"/>
            <a:r>
              <a:rPr lang="en-US"/>
              <a:t>Hafnium Oxide, air for Insulators</a:t>
            </a:r>
          </a:p>
          <a:p>
            <a:pPr lvl="1"/>
            <a:r>
              <a:rPr lang="en-US"/>
              <a:t>Making sure all materials are compatible is the challenge</a:t>
            </a:r>
          </a:p>
          <a:p>
            <a:pPr lvl="1"/>
            <a:endParaRPr lang="en-US"/>
          </a:p>
          <a:p>
            <a:r>
              <a:rPr lang="en-US" b="1"/>
              <a:t>Optimizing the manufacturing steps</a:t>
            </a:r>
          </a:p>
          <a:p>
            <a:pPr lvl="1"/>
            <a:r>
              <a:rPr lang="en-US"/>
              <a:t>How to use 193nm ultraviolet light to pattern 20nm structures</a:t>
            </a:r>
          </a:p>
          <a:p>
            <a:pPr lvl="1"/>
            <a:endParaRPr lang="en-US"/>
          </a:p>
          <a:p>
            <a:r>
              <a:rPr lang="en-US" b="1"/>
              <a:t>New technologies</a:t>
            </a:r>
          </a:p>
          <a:p>
            <a:pPr lvl="1"/>
            <a:r>
              <a:rPr lang="en-US" err="1"/>
              <a:t>FinFET</a:t>
            </a:r>
            <a:r>
              <a:rPr lang="en-US"/>
              <a:t>, Gate All Around transistor, Single Electron Transistor…</a:t>
            </a:r>
            <a:endParaRPr lang="de-CH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B89BA-1AFF-4FE3-98DE-084AD4139B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5420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01A55-FD79-CC49-AC49-E1BE983CB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Assignment: Required</a:t>
            </a:r>
            <a:r>
              <a:rPr lang="en-US" dirty="0"/>
              <a:t> Lecture 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6DE0A-2252-914B-BB94-3FF62B0FD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193723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Why study computer architecture?</a:t>
            </a:r>
          </a:p>
          <a:p>
            <a:r>
              <a:rPr lang="en-US" dirty="0"/>
              <a:t>Why is it important?</a:t>
            </a:r>
          </a:p>
          <a:p>
            <a:r>
              <a:rPr lang="en-US" b="1" dirty="0"/>
              <a:t>Future Computing Architectures</a:t>
            </a:r>
          </a:p>
          <a:p>
            <a:endParaRPr lang="en-US" sz="1800" dirty="0"/>
          </a:p>
          <a:p>
            <a:r>
              <a:rPr lang="en-US" b="1" dirty="0">
                <a:solidFill>
                  <a:srgbClr val="FF0000"/>
                </a:solidFill>
              </a:rPr>
              <a:t>Required Assignment</a:t>
            </a:r>
          </a:p>
          <a:p>
            <a:pPr lvl="1"/>
            <a:r>
              <a:rPr lang="en-US" b="1" dirty="0"/>
              <a:t>Watch </a:t>
            </a:r>
            <a:r>
              <a:rPr lang="en-US" dirty="0"/>
              <a:t>Prof. </a:t>
            </a:r>
            <a:r>
              <a:rPr lang="en-US" dirty="0" err="1"/>
              <a:t>Mutlu’s</a:t>
            </a:r>
            <a:r>
              <a:rPr lang="en-US" dirty="0"/>
              <a:t> inaugural lecture at ETH and understand it</a:t>
            </a:r>
          </a:p>
          <a:p>
            <a:pPr lvl="1"/>
            <a:r>
              <a:rPr lang="en-US" dirty="0">
                <a:hlinkClick r:id="rId2"/>
              </a:rPr>
              <a:t>https://www.youtube.com/watch?v=kgiZlSOcGFM</a:t>
            </a:r>
            <a:endParaRPr lang="en-US" dirty="0"/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0000FF"/>
                </a:solidFill>
              </a:rPr>
              <a:t>Optional Assignment – for 1% extra credit</a:t>
            </a:r>
          </a:p>
          <a:p>
            <a:pPr lvl="1"/>
            <a:r>
              <a:rPr lang="en-US" b="1" dirty="0"/>
              <a:t>Write a 1-page summary </a:t>
            </a:r>
            <a:r>
              <a:rPr lang="en-US" dirty="0"/>
              <a:t>of the lecture and email us</a:t>
            </a:r>
          </a:p>
          <a:p>
            <a:pPr lvl="2"/>
            <a:r>
              <a:rPr lang="en-US" dirty="0"/>
              <a:t>What are your key takeaways?</a:t>
            </a:r>
          </a:p>
          <a:p>
            <a:pPr lvl="2"/>
            <a:r>
              <a:rPr lang="en-US" dirty="0"/>
              <a:t>What did you learn?</a:t>
            </a:r>
          </a:p>
          <a:p>
            <a:pPr lvl="2"/>
            <a:r>
              <a:rPr lang="en-US" dirty="0"/>
              <a:t>What did you like or dislike?</a:t>
            </a:r>
          </a:p>
          <a:p>
            <a:pPr lvl="2"/>
            <a:r>
              <a:rPr lang="en-US" dirty="0"/>
              <a:t>Submit your summary to </a:t>
            </a:r>
            <a:r>
              <a:rPr lang="en-US" dirty="0">
                <a:hlinkClick r:id="rId3"/>
              </a:rPr>
              <a:t>Moodle</a:t>
            </a:r>
            <a:r>
              <a:rPr lang="en-US" dirty="0"/>
              <a:t> – Deadline: April 1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57886-5517-F547-AA72-70E057C879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2496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Combinational Logic Circuits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457696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23605-54EB-410C-BFB2-4C9021B67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 Can Now Build Logic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3D4AF-7D5F-43A1-A9CF-EDB0F645D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981877"/>
            <a:ext cx="8610600" cy="3342723"/>
          </a:xfrm>
        </p:spPr>
        <p:txBody>
          <a:bodyPr/>
          <a:lstStyle/>
          <a:p>
            <a:pPr eaLnBrk="1" hangingPunct="1"/>
            <a:r>
              <a:rPr lang="en-US"/>
              <a:t>A logic circuit is composed of:</a:t>
            </a:r>
          </a:p>
          <a:p>
            <a:pPr lvl="1" eaLnBrk="1" hangingPunct="1"/>
            <a:r>
              <a:rPr lang="en-US"/>
              <a:t>Inputs</a:t>
            </a:r>
          </a:p>
          <a:p>
            <a:pPr lvl="1" eaLnBrk="1" hangingPunct="1"/>
            <a:r>
              <a:rPr lang="en-US"/>
              <a:t>Outputs</a:t>
            </a:r>
          </a:p>
          <a:p>
            <a:pPr eaLnBrk="1" hangingPunct="1"/>
            <a:endParaRPr lang="en-US" sz="1400" i="1">
              <a:solidFill>
                <a:srgbClr val="0000FF"/>
              </a:solidFill>
            </a:endParaRPr>
          </a:p>
          <a:p>
            <a:pPr eaLnBrk="1" hangingPunct="1"/>
            <a:r>
              <a:rPr lang="en-US" i="1">
                <a:solidFill>
                  <a:srgbClr val="0000FF"/>
                </a:solidFill>
              </a:rPr>
              <a:t>Functional specification</a:t>
            </a:r>
            <a:r>
              <a:rPr lang="en-US">
                <a:solidFill>
                  <a:srgbClr val="0000FF"/>
                </a:solidFill>
              </a:rPr>
              <a:t> </a:t>
            </a:r>
            <a:r>
              <a:rPr lang="en-US"/>
              <a:t>(describes relationship between inputs and outputs)</a:t>
            </a:r>
          </a:p>
          <a:p>
            <a:pPr eaLnBrk="1" hangingPunct="1"/>
            <a:endParaRPr lang="en-US" sz="1400" i="1">
              <a:solidFill>
                <a:srgbClr val="FF0000"/>
              </a:solidFill>
            </a:endParaRPr>
          </a:p>
          <a:p>
            <a:pPr eaLnBrk="1" hangingPunct="1"/>
            <a:r>
              <a:rPr lang="en-US" i="1">
                <a:solidFill>
                  <a:srgbClr val="FF0000"/>
                </a:solidFill>
              </a:rPr>
              <a:t>Timing specification </a:t>
            </a:r>
            <a:r>
              <a:rPr lang="en-US"/>
              <a:t>(describes the delay between inputs changing and outputs responding)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D19B40-4C8F-4E68-AAFE-81C4AB86E9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082A174B-BCB1-47D7-90C8-32850210C2DE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</p:nvPr>
        </p:nvGraphicFramePr>
        <p:xfrm>
          <a:off x="3657600" y="3124200"/>
          <a:ext cx="5257800" cy="1400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15" name="VISIO" r:id="rId4" imgW="1889862" imgH="503760" progId="Visio.Drawing.6">
                  <p:embed/>
                </p:oleObj>
              </mc:Choice>
              <mc:Fallback>
                <p:oleObj name="VISIO" r:id="rId4" imgW="1889862" imgH="503760" progId="Visio.Drawing.6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082A174B-BCB1-47D7-90C8-32850210C2DE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124200"/>
                        <a:ext cx="5257800" cy="14007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347E058-44A8-42E6-B0FD-25FF3998A9A4}"/>
              </a:ext>
            </a:extLst>
          </p:cNvPr>
          <p:cNvSpPr/>
          <p:nvPr/>
        </p:nvSpPr>
        <p:spPr>
          <a:xfrm>
            <a:off x="1189037" y="1104212"/>
            <a:ext cx="6888163" cy="369332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Now, we understand the workings of the basic logic gates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9BBE12-AF54-4D02-97F2-7CA0236D599D}"/>
              </a:ext>
            </a:extLst>
          </p:cNvPr>
          <p:cNvSpPr/>
          <p:nvPr/>
        </p:nvSpPr>
        <p:spPr>
          <a:xfrm>
            <a:off x="1189036" y="1619394"/>
            <a:ext cx="6888163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What is our next step?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7CF2AB-0465-4EA9-BAAA-3A5824376A83}"/>
              </a:ext>
            </a:extLst>
          </p:cNvPr>
          <p:cNvSpPr/>
          <p:nvPr/>
        </p:nvSpPr>
        <p:spPr>
          <a:xfrm>
            <a:off x="1189036" y="2171012"/>
            <a:ext cx="6888163" cy="646331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Build some of the logic structures that are important components of the microarchitecture of a computer!</a:t>
            </a:r>
          </a:p>
        </p:txBody>
      </p:sp>
    </p:spTree>
    <p:extLst>
      <p:ext uri="{BB962C8B-B14F-4D97-AF65-F5344CB8AC3E}">
        <p14:creationId xmlns:p14="http://schemas.microsoft.com/office/powerpoint/2010/main" val="33757003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38B58-EC38-4313-B19B-FC115A1BB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Types of Logic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816F87-EFE7-468A-9A47-B683B56627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514600"/>
            <a:ext cx="8610600" cy="3295650"/>
          </a:xfrm>
        </p:spPr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Combinational Logic</a:t>
            </a:r>
          </a:p>
          <a:p>
            <a:pPr lvl="1"/>
            <a:r>
              <a:rPr lang="en-US"/>
              <a:t>Memoryless</a:t>
            </a:r>
          </a:p>
          <a:p>
            <a:pPr lvl="1"/>
            <a:r>
              <a:rPr lang="en-US"/>
              <a:t>Outputs are strictly dependent on the combination of input values that are being applied to circuit </a:t>
            </a:r>
            <a:r>
              <a:rPr lang="en-US" i="1">
                <a:solidFill>
                  <a:srgbClr val="0000FF"/>
                </a:solidFill>
              </a:rPr>
              <a:t>right now</a:t>
            </a:r>
          </a:p>
          <a:p>
            <a:pPr lvl="1"/>
            <a:r>
              <a:rPr lang="en-US"/>
              <a:t>In some books called Combinatorial Logic</a:t>
            </a:r>
          </a:p>
          <a:p>
            <a:r>
              <a:rPr lang="en-US" b="1">
                <a:solidFill>
                  <a:srgbClr val="00B050"/>
                </a:solidFill>
              </a:rPr>
              <a:t>Later we will learn: Sequential Logic</a:t>
            </a:r>
          </a:p>
          <a:p>
            <a:pPr lvl="1"/>
            <a:r>
              <a:rPr lang="en-US"/>
              <a:t>Has memory</a:t>
            </a:r>
          </a:p>
          <a:p>
            <a:pPr lvl="2"/>
            <a:r>
              <a:rPr lang="en-US"/>
              <a:t>Structure stores history </a:t>
            </a:r>
            <a:r>
              <a:rPr lang="en-US">
                <a:sym typeface="Wingdings" pitchFamily="2" charset="2"/>
              </a:rPr>
              <a:t> Can ”store” data values</a:t>
            </a:r>
            <a:endParaRPr lang="en-US"/>
          </a:p>
          <a:p>
            <a:pPr lvl="1"/>
            <a:r>
              <a:rPr lang="en-US"/>
              <a:t>Outputs are determined by previous (historical) and current values of inputs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99DBCA-5AD8-4BB4-93D3-EFA0C6A29D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" name="Object 1">
            <a:extLst>
              <a:ext uri="{FF2B5EF4-FFF2-40B4-BE49-F238E27FC236}">
                <a16:creationId xmlns:a16="http://schemas.microsoft.com/office/drawing/2014/main" id="{398CE1CD-187D-4492-9EA5-5723DC0FDCE2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</p:nvPr>
        </p:nvGraphicFramePr>
        <p:xfrm>
          <a:off x="1555888" y="1066800"/>
          <a:ext cx="5149712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39" name="VISIO" r:id="rId4" imgW="1889862" imgH="503760" progId="Visio.Drawing.6">
                  <p:embed/>
                </p:oleObj>
              </mc:Choice>
              <mc:Fallback>
                <p:oleObj name="VISIO" r:id="rId4" imgW="1889862" imgH="503760" progId="Visio.Drawing.6">
                  <p:embed/>
                  <p:pic>
                    <p:nvPicPr>
                      <p:cNvPr id="5" name="Object 1">
                        <a:extLst>
                          <a:ext uri="{FF2B5EF4-FFF2-40B4-BE49-F238E27FC236}">
                            <a16:creationId xmlns:a16="http://schemas.microsoft.com/office/drawing/2014/main" id="{398CE1CD-187D-4492-9EA5-5723DC0FDCE2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5888" y="1066800"/>
                        <a:ext cx="5149712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12738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Boolean Equations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722255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9EF0D-0D5E-48C3-9F93-9A2AF3F1D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Functional Specification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79125-6EC0-4DCC-84D6-AF0A991F3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rgbClr val="C00000"/>
                </a:solidFill>
              </a:rPr>
              <a:t>Functional specification </a:t>
            </a:r>
            <a:r>
              <a:rPr lang="en-US"/>
              <a:t>of outputs in terms of inputs</a:t>
            </a:r>
          </a:p>
          <a:p>
            <a:r>
              <a:rPr lang="en-US"/>
              <a:t>What do we mean by “function”?</a:t>
            </a:r>
          </a:p>
          <a:p>
            <a:pPr lvl="1"/>
            <a:r>
              <a:rPr lang="en-US"/>
              <a:t>Unique </a:t>
            </a:r>
            <a:r>
              <a:rPr lang="en-US">
                <a:solidFill>
                  <a:srgbClr val="0000FF"/>
                </a:solidFill>
              </a:rPr>
              <a:t>mapping</a:t>
            </a:r>
            <a:r>
              <a:rPr lang="en-US"/>
              <a:t> from input values to output values</a:t>
            </a:r>
          </a:p>
          <a:p>
            <a:pPr lvl="1"/>
            <a:r>
              <a:rPr lang="en-US"/>
              <a:t>The </a:t>
            </a:r>
            <a:r>
              <a:rPr lang="en-US">
                <a:solidFill>
                  <a:srgbClr val="0000FF"/>
                </a:solidFill>
              </a:rPr>
              <a:t>same</a:t>
            </a:r>
            <a:r>
              <a:rPr lang="en-US"/>
              <a:t> input values produce the </a:t>
            </a:r>
            <a:r>
              <a:rPr lang="en-US">
                <a:solidFill>
                  <a:srgbClr val="0000FF"/>
                </a:solidFill>
              </a:rPr>
              <a:t>same</a:t>
            </a:r>
            <a:r>
              <a:rPr lang="en-US"/>
              <a:t> output value every time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No memory </a:t>
            </a:r>
            <a:r>
              <a:rPr lang="en-US"/>
              <a:t>(does not depend on the history of input values)</a:t>
            </a:r>
          </a:p>
          <a:p>
            <a:pPr lvl="1"/>
            <a:endParaRPr lang="en-US" sz="1000"/>
          </a:p>
          <a:p>
            <a:r>
              <a:rPr lang="en-US" b="1" i="1">
                <a:solidFill>
                  <a:srgbClr val="00B050"/>
                </a:solidFill>
              </a:rPr>
              <a:t>Example (full 1-bit adder – more later): 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i="1"/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r>
              <a:rPr lang="en-US" i="1"/>
              <a:t>		S</a:t>
            </a:r>
            <a:r>
              <a:rPr lang="en-US"/>
              <a:t>     = F(</a:t>
            </a:r>
            <a:r>
              <a:rPr lang="en-US" i="1"/>
              <a:t>A</a:t>
            </a:r>
            <a:r>
              <a:rPr lang="en-US"/>
              <a:t>, </a:t>
            </a:r>
            <a:r>
              <a:rPr lang="en-US" i="1"/>
              <a:t>B</a:t>
            </a:r>
            <a:r>
              <a:rPr lang="en-US"/>
              <a:t>, </a:t>
            </a:r>
            <a:r>
              <a:rPr lang="en-US" i="1" err="1"/>
              <a:t>C</a:t>
            </a:r>
            <a:r>
              <a:rPr lang="en-US" baseline="-25000" err="1"/>
              <a:t>in</a:t>
            </a:r>
            <a:r>
              <a:rPr lang="en-US"/>
              <a:t>)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r>
              <a:rPr lang="en-US" i="1"/>
              <a:t>		</a:t>
            </a:r>
            <a:r>
              <a:rPr lang="en-US" i="1" err="1"/>
              <a:t>C</a:t>
            </a:r>
            <a:r>
              <a:rPr lang="en-US" baseline="-25000" err="1"/>
              <a:t>out</a:t>
            </a:r>
            <a:r>
              <a:rPr lang="en-US"/>
              <a:t>  = G(</a:t>
            </a:r>
            <a:r>
              <a:rPr lang="en-US" i="1"/>
              <a:t>A</a:t>
            </a:r>
            <a:r>
              <a:rPr lang="en-US"/>
              <a:t>, </a:t>
            </a:r>
            <a:r>
              <a:rPr lang="en-US" i="1"/>
              <a:t>B</a:t>
            </a:r>
            <a:r>
              <a:rPr lang="en-US"/>
              <a:t>, </a:t>
            </a:r>
            <a:r>
              <a:rPr lang="en-US" i="1" err="1"/>
              <a:t>C</a:t>
            </a:r>
            <a:r>
              <a:rPr lang="en-US" baseline="-25000" err="1"/>
              <a:t>in</a:t>
            </a:r>
            <a:r>
              <a:rPr lang="en-US"/>
              <a:t>) 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A0BABC-7B85-4512-805D-5C1E47A11B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" name="Object 1">
            <a:extLst>
              <a:ext uri="{FF2B5EF4-FFF2-40B4-BE49-F238E27FC236}">
                <a16:creationId xmlns:a16="http://schemas.microsoft.com/office/drawing/2014/main" id="{186FBFD6-27DA-4C4C-ADFB-CFB7BC747BB3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</p:nvPr>
        </p:nvGraphicFramePr>
        <p:xfrm>
          <a:off x="4876800" y="3838495"/>
          <a:ext cx="3729460" cy="2409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63" name="VISIO" r:id="rId4" imgW="1247187" imgH="806015" progId="Visio.Drawing.6">
                  <p:embed/>
                </p:oleObj>
              </mc:Choice>
              <mc:Fallback>
                <p:oleObj name="VISIO" r:id="rId4" imgW="1247187" imgH="806015" progId="Visio.Drawing.6">
                  <p:embed/>
                  <p:pic>
                    <p:nvPicPr>
                      <p:cNvPr id="5" name="Object 1">
                        <a:extLst>
                          <a:ext uri="{FF2B5EF4-FFF2-40B4-BE49-F238E27FC236}">
                            <a16:creationId xmlns:a16="http://schemas.microsoft.com/office/drawing/2014/main" id="{186FBFD6-27DA-4C4C-ADFB-CFB7BC747BB3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838495"/>
                        <a:ext cx="3729460" cy="24099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38222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75B33-8BE0-4A53-90E6-998156EF6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Simple Equations: NOT / AND / 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6104C2-AFD2-4465-B7A5-C3A959E159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A">
            <a:extLst>
              <a:ext uri="{FF2B5EF4-FFF2-40B4-BE49-F238E27FC236}">
                <a16:creationId xmlns:a16="http://schemas.microsoft.com/office/drawing/2014/main" id="{D7204F92-E047-4E22-A00C-C6F71D1899A7}"/>
              </a:ext>
            </a:extLst>
          </p:cNvPr>
          <p:cNvSpPr txBox="1"/>
          <p:nvPr/>
        </p:nvSpPr>
        <p:spPr>
          <a:xfrm>
            <a:off x="1570037" y="3059650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</a:p>
        </p:txBody>
      </p:sp>
      <p:sp>
        <p:nvSpPr>
          <p:cNvPr id="6" name="B">
            <a:extLst>
              <a:ext uri="{FF2B5EF4-FFF2-40B4-BE49-F238E27FC236}">
                <a16:creationId xmlns:a16="http://schemas.microsoft.com/office/drawing/2014/main" id="{01CC1B2D-82E4-41E4-8757-0B45659E5A13}"/>
              </a:ext>
            </a:extLst>
          </p:cNvPr>
          <p:cNvSpPr txBox="1"/>
          <p:nvPr/>
        </p:nvSpPr>
        <p:spPr>
          <a:xfrm>
            <a:off x="1570037" y="3350163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B</a:t>
            </a:r>
          </a:p>
        </p:txBody>
      </p:sp>
      <p:sp>
        <p:nvSpPr>
          <p:cNvPr id="7" name="A • B">
            <a:extLst>
              <a:ext uri="{FF2B5EF4-FFF2-40B4-BE49-F238E27FC236}">
                <a16:creationId xmlns:a16="http://schemas.microsoft.com/office/drawing/2014/main" id="{76942766-90E8-4B05-93DB-A064DD911A44}"/>
              </a:ext>
            </a:extLst>
          </p:cNvPr>
          <p:cNvSpPr txBox="1"/>
          <p:nvPr/>
        </p:nvSpPr>
        <p:spPr>
          <a:xfrm>
            <a:off x="3119437" y="3202525"/>
            <a:ext cx="709973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Symbol"/>
                <a:ea typeface="Symbol"/>
                <a:cs typeface="Symbol"/>
                <a:sym typeface="Symbol"/>
              </a:rPr>
              <a:t> ·</a:t>
            </a: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B</a:t>
            </a:r>
          </a:p>
        </p:txBody>
      </p:sp>
      <p:sp>
        <p:nvSpPr>
          <p:cNvPr id="8" name="Line">
            <a:extLst>
              <a:ext uri="{FF2B5EF4-FFF2-40B4-BE49-F238E27FC236}">
                <a16:creationId xmlns:a16="http://schemas.microsoft.com/office/drawing/2014/main" id="{1D658DB2-7068-49C9-B612-2E2DF6A92BA2}"/>
              </a:ext>
            </a:extLst>
          </p:cNvPr>
          <p:cNvSpPr/>
          <p:nvPr/>
        </p:nvSpPr>
        <p:spPr>
          <a:xfrm>
            <a:off x="260350" y="4439188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A • B (reads “A and B”) is 1 iff A and B are both 1">
            <a:extLst>
              <a:ext uri="{FF2B5EF4-FFF2-40B4-BE49-F238E27FC236}">
                <a16:creationId xmlns:a16="http://schemas.microsoft.com/office/drawing/2014/main" id="{8322B36B-8190-4D6B-8E52-1478533D36E2}"/>
              </a:ext>
            </a:extLst>
          </p:cNvPr>
          <p:cNvSpPr txBox="1"/>
          <p:nvPr/>
        </p:nvSpPr>
        <p:spPr>
          <a:xfrm>
            <a:off x="341312" y="2394488"/>
            <a:ext cx="8242301" cy="434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A • B </a:t>
            </a:r>
            <a:r>
              <a:rPr kumimoji="0" sz="24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(reads “A and B”)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is 1 </a:t>
            </a:r>
            <a:r>
              <a:rPr kumimoji="0" sz="24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iff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A and B are both 1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30F9B4AD-72C6-4ED2-A1F3-CA0A7A2476F9}"/>
              </a:ext>
            </a:extLst>
          </p:cNvPr>
          <p:cNvSpPr txBox="1"/>
          <p:nvPr/>
        </p:nvSpPr>
        <p:spPr>
          <a:xfrm>
            <a:off x="1579562" y="5213888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</a:p>
        </p:txBody>
      </p:sp>
      <p:sp>
        <p:nvSpPr>
          <p:cNvPr id="11" name="B">
            <a:extLst>
              <a:ext uri="{FF2B5EF4-FFF2-40B4-BE49-F238E27FC236}">
                <a16:creationId xmlns:a16="http://schemas.microsoft.com/office/drawing/2014/main" id="{384E0C9F-A4E5-43A7-8A37-209CF96E70C9}"/>
              </a:ext>
            </a:extLst>
          </p:cNvPr>
          <p:cNvSpPr txBox="1"/>
          <p:nvPr/>
        </p:nvSpPr>
        <p:spPr>
          <a:xfrm>
            <a:off x="1579562" y="5542501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B</a:t>
            </a:r>
          </a:p>
        </p:txBody>
      </p:sp>
      <p:sp>
        <p:nvSpPr>
          <p:cNvPr id="12" name="A + B">
            <a:extLst>
              <a:ext uri="{FF2B5EF4-FFF2-40B4-BE49-F238E27FC236}">
                <a16:creationId xmlns:a16="http://schemas.microsoft.com/office/drawing/2014/main" id="{3D60B849-6D46-47A5-B0A2-F7C9FA881F9B}"/>
              </a:ext>
            </a:extLst>
          </p:cNvPr>
          <p:cNvSpPr txBox="1"/>
          <p:nvPr/>
        </p:nvSpPr>
        <p:spPr>
          <a:xfrm>
            <a:off x="3090862" y="5394863"/>
            <a:ext cx="738324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Symbol"/>
                <a:ea typeface="Symbol"/>
                <a:cs typeface="Symbol"/>
                <a:sym typeface="Symbo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+ B</a:t>
            </a:r>
          </a:p>
        </p:txBody>
      </p:sp>
      <p:sp>
        <p:nvSpPr>
          <p:cNvPr id="13" name="A + B (reads “A or B”) is 1 iff either A or B is 1">
            <a:extLst>
              <a:ext uri="{FF2B5EF4-FFF2-40B4-BE49-F238E27FC236}">
                <a16:creationId xmlns:a16="http://schemas.microsoft.com/office/drawing/2014/main" id="{A0B0A317-70C5-4145-A7FD-256D7B4D25E0}"/>
              </a:ext>
            </a:extLst>
          </p:cNvPr>
          <p:cNvSpPr txBox="1"/>
          <p:nvPr/>
        </p:nvSpPr>
        <p:spPr>
          <a:xfrm>
            <a:off x="368300" y="4542375"/>
            <a:ext cx="8242300" cy="434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A + B </a:t>
            </a:r>
            <a:r>
              <a:rPr kumimoji="0" sz="24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(reads “A or B”)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is 1 </a:t>
            </a:r>
            <a:r>
              <a:rPr kumimoji="0" sz="24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iff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either A or B is 1</a:t>
            </a:r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6193A60F-E682-4E8D-864E-AC2538DCEC77}"/>
              </a:ext>
            </a:extLst>
          </p:cNvPr>
          <p:cNvSpPr/>
          <p:nvPr/>
        </p:nvSpPr>
        <p:spPr>
          <a:xfrm>
            <a:off x="228600" y="2229388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A">
            <a:extLst>
              <a:ext uri="{FF2B5EF4-FFF2-40B4-BE49-F238E27FC236}">
                <a16:creationId xmlns:a16="http://schemas.microsoft.com/office/drawing/2014/main" id="{368680A7-3AB2-43B9-A82C-AA5D1465857E}"/>
              </a:ext>
            </a:extLst>
          </p:cNvPr>
          <p:cNvSpPr txBox="1"/>
          <p:nvPr/>
        </p:nvSpPr>
        <p:spPr>
          <a:xfrm>
            <a:off x="1676400" y="1536700"/>
            <a:ext cx="319075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A'">
                <a:extLst>
                  <a:ext uri="{FF2B5EF4-FFF2-40B4-BE49-F238E27FC236}">
                    <a16:creationId xmlns:a16="http://schemas.microsoft.com/office/drawing/2014/main" id="{72CA8E43-1F7F-452F-9573-FB0A08C5E8FF}"/>
                  </a:ext>
                </a:extLst>
              </p:cNvPr>
              <p:cNvSpPr txBox="1"/>
              <p:nvPr/>
            </p:nvSpPr>
            <p:spPr>
              <a:xfrm>
                <a:off x="2971800" y="1531937"/>
                <a:ext cx="398506" cy="38036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50800" tIns="50800" rIns="50800" bIns="50800">
                <a:spAutoFit/>
              </a:bodyPr>
              <a:lstStyle>
                <a:lvl1pPr marL="39686" marR="39686" defTabSz="914400">
                  <a:lnSpc>
                    <a:spcPct val="90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39686" marR="39686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bar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sym typeface="Arial"/>
                            </a:rPr>
                            <m:t>𝑨</m:t>
                          </m:r>
                        </m:e>
                      </m:bar>
                    </m:oMath>
                  </m:oMathPara>
                </a14:m>
                <a:endPara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6" name="A'">
                <a:extLst>
                  <a:ext uri="{FF2B5EF4-FFF2-40B4-BE49-F238E27FC236}">
                    <a16:creationId xmlns:a16="http://schemas.microsoft.com/office/drawing/2014/main" id="{72CA8E43-1F7F-452F-9573-FB0A08C5E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1531937"/>
                <a:ext cx="398506" cy="3803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A' (reads “not A”) is 1 iff A is 0">
                <a:extLst>
                  <a:ext uri="{FF2B5EF4-FFF2-40B4-BE49-F238E27FC236}">
                    <a16:creationId xmlns:a16="http://schemas.microsoft.com/office/drawing/2014/main" id="{C53674E9-4953-4F30-AE20-574F1017EB8B}"/>
                  </a:ext>
                </a:extLst>
              </p:cNvPr>
              <p:cNvSpPr txBox="1"/>
              <p:nvPr/>
            </p:nvSpPr>
            <p:spPr>
              <a:xfrm>
                <a:off x="304800" y="957262"/>
                <a:ext cx="8242300" cy="47295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DA273E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62B6B"/>
                            </a:solidFill>
                            <a:effectLst/>
                            <a:uLnTx/>
                            <a:uFill>
                              <a:solidFill>
                                <a:srgbClr val="062B6B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</m:ctrlPr>
                      </m:barPr>
                      <m:e>
                        <m: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62B6B"/>
                            </a:solidFill>
                            <a:effectLst/>
                            <a:uLnTx/>
                            <a:uFill>
                              <a:solidFill>
                                <a:srgbClr val="062B6B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  <m:t>𝑨</m:t>
                        </m:r>
                      </m:e>
                    </m:bar>
                  </m:oMath>
                </a14:m>
                <a:r>
                  <a:rPr kumimoji="0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:r>
                  <a:rPr kumimoji="0" sz="24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Garamond"/>
                    <a:cs typeface="Arial"/>
                    <a:sym typeface="Arial"/>
                  </a:rPr>
                  <a:t>(reads “not A”)</a:t>
                </a:r>
                <a:r>
                  <a:rPr kumimoji="0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Garamond"/>
                    <a:cs typeface="Arial"/>
                    <a:sym typeface="Arial"/>
                  </a:rPr>
                  <a:t> is 1 </a:t>
                </a:r>
                <a:r>
                  <a:rPr kumimoji="0" sz="24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Garamond"/>
                    <a:cs typeface="Arial"/>
                    <a:sym typeface="Arial"/>
                  </a:rPr>
                  <a:t>iff</a:t>
                </a:r>
                <a:r>
                  <a:rPr kumimoji="0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Garamond"/>
                    <a:cs typeface="Arial"/>
                    <a:sym typeface="Arial"/>
                  </a:rPr>
                  <a:t> A is 0</a:t>
                </a:r>
              </a:p>
            </p:txBody>
          </p:sp>
        </mc:Choice>
        <mc:Fallback xmlns="">
          <p:sp>
            <p:nvSpPr>
              <p:cNvPr id="17" name="A' (reads “not A”) is 1 iff A is 0">
                <a:extLst>
                  <a:ext uri="{FF2B5EF4-FFF2-40B4-BE49-F238E27FC236}">
                    <a16:creationId xmlns:a16="http://schemas.microsoft.com/office/drawing/2014/main" id="{C53674E9-4953-4F30-AE20-574F1017EB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957262"/>
                <a:ext cx="8242300" cy="472950"/>
              </a:xfrm>
              <a:prstGeom prst="rect">
                <a:avLst/>
              </a:prstGeom>
              <a:blipFill>
                <a:blip r:embed="rId3"/>
                <a:stretch>
                  <a:fillRect t="-8974" b="-26923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droppedImage.pdf" descr="droppedImage.pdf">
            <a:extLst>
              <a:ext uri="{FF2B5EF4-FFF2-40B4-BE49-F238E27FC236}">
                <a16:creationId xmlns:a16="http://schemas.microsoft.com/office/drawing/2014/main" id="{7F146B6A-3240-4308-AC5E-9FBDE9AF61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3900" y="1397000"/>
            <a:ext cx="1041400" cy="736600"/>
          </a:xfrm>
          <a:prstGeom prst="rect">
            <a:avLst/>
          </a:prstGeom>
          <a:ln w="25400"/>
        </p:spPr>
      </p:pic>
      <p:pic>
        <p:nvPicPr>
          <p:cNvPr id="19" name="droppedImage.pdf" descr="droppedImage.pdf">
            <a:extLst>
              <a:ext uri="{FF2B5EF4-FFF2-40B4-BE49-F238E27FC236}">
                <a16:creationId xmlns:a16="http://schemas.microsoft.com/office/drawing/2014/main" id="{4A08919D-6952-41D8-BAC3-57B8BC58EA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0400" y="3067588"/>
            <a:ext cx="1155700" cy="736600"/>
          </a:xfrm>
          <a:prstGeom prst="rect">
            <a:avLst/>
          </a:prstGeom>
          <a:ln w="25400"/>
        </p:spPr>
      </p:pic>
      <p:pic>
        <p:nvPicPr>
          <p:cNvPr id="20" name="droppedImage.pdf" descr="droppedImage.pdf">
            <a:extLst>
              <a:ext uri="{FF2B5EF4-FFF2-40B4-BE49-F238E27FC236}">
                <a16:creationId xmlns:a16="http://schemas.microsoft.com/office/drawing/2014/main" id="{CC55843F-38D3-40C7-A164-E64F42E321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0400" y="5256751"/>
            <a:ext cx="1155700" cy="736600"/>
          </a:xfrm>
          <a:prstGeom prst="rect">
            <a:avLst/>
          </a:prstGeom>
          <a:ln w="25400"/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Table">
                <a:extLst>
                  <a:ext uri="{FF2B5EF4-FFF2-40B4-BE49-F238E27FC236}">
                    <a16:creationId xmlns:a16="http://schemas.microsoft.com/office/drawing/2014/main" id="{01FD4D4A-DAEF-461D-BBFB-193D8817100A}"/>
                  </a:ext>
                </a:extLst>
              </p:cNvPr>
              <p:cNvGraphicFramePr/>
              <p:nvPr/>
            </p:nvGraphicFramePr>
            <p:xfrm>
              <a:off x="7355840" y="838200"/>
              <a:ext cx="1016000" cy="1254062"/>
            </p:xfrm>
            <a:graphic>
              <a:graphicData uri="http://schemas.openxmlformats.org/drawingml/2006/table">
                <a:tbl>
                  <a:tblPr/>
                  <a:tblGrid>
                    <a:gridCol w="508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8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𝑨</m:t>
                                </m: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sz="20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sz="2000" b="1" i="1" smtClean="0">
                                        <a:latin typeface="Cambria Math" panose="02040503050406030204" pitchFamily="18" charset="0"/>
                                      </a:rPr>
                                      <m:t>𝑨</m:t>
                                    </m:r>
                                  </m:e>
                                </m:ba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Table">
                <a:extLst>
                  <a:ext uri="{FF2B5EF4-FFF2-40B4-BE49-F238E27FC236}">
                    <a16:creationId xmlns:a16="http://schemas.microsoft.com/office/drawing/2014/main" id="{01FD4D4A-DAEF-461D-BBFB-193D8817100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890867097"/>
                  </p:ext>
                </p:extLst>
              </p:nvPr>
            </p:nvGraphicFramePr>
            <p:xfrm>
              <a:off x="7355840" y="838200"/>
              <a:ext cx="1016000" cy="1254062"/>
            </p:xfrm>
            <a:graphic>
              <a:graphicData uri="http://schemas.openxmlformats.org/drawingml/2006/table">
                <a:tbl>
                  <a:tblPr/>
                  <a:tblGrid>
                    <a:gridCol w="508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8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4126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7"/>
                          <a:stretch>
                            <a:fillRect l="-19048" r="-102381" b="-2068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7"/>
                          <a:stretch>
                            <a:fillRect l="-119048" r="-2381" b="-20684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Table">
                <a:extLst>
                  <a:ext uri="{FF2B5EF4-FFF2-40B4-BE49-F238E27FC236}">
                    <a16:creationId xmlns:a16="http://schemas.microsoft.com/office/drawing/2014/main" id="{B51F5D0C-7C35-4F50-8E3D-6BE165A5DE05}"/>
                  </a:ext>
                </a:extLst>
              </p:cNvPr>
              <p:cNvGraphicFramePr/>
              <p:nvPr/>
            </p:nvGraphicFramePr>
            <p:xfrm>
              <a:off x="7112000" y="23182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𝑨</m:t>
                                </m: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𝑩</m:t>
                                </m: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</m:oMath>
                          </a14:m>
                          <a:r>
                            <a:rPr lang="en-US"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 •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solidFill>
                                    <a:srgbClr val="2F2F2F"/>
                                  </a:solidFill>
                                  <a:uFill>
                                    <a:solidFill>
                                      <a:srgbClr val="2F2F2F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</m:oMath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Table">
                <a:extLst>
                  <a:ext uri="{FF2B5EF4-FFF2-40B4-BE49-F238E27FC236}">
                    <a16:creationId xmlns:a16="http://schemas.microsoft.com/office/drawing/2014/main" id="{B51F5D0C-7C35-4F50-8E3D-6BE165A5DE0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54850900"/>
                  </p:ext>
                </p:extLst>
              </p:nvPr>
            </p:nvGraphicFramePr>
            <p:xfrm>
              <a:off x="7112000" y="23182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8"/>
                          <a:stretch>
                            <a:fillRect l="-39683" t="-7937" r="-301587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8"/>
                          <a:stretch>
                            <a:fillRect l="-139683" t="-7937" r="-201587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8"/>
                          <a:stretch>
                            <a:fillRect l="-120800" t="-7937" r="-1600" b="-42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Table">
                <a:extLst>
                  <a:ext uri="{FF2B5EF4-FFF2-40B4-BE49-F238E27FC236}">
                    <a16:creationId xmlns:a16="http://schemas.microsoft.com/office/drawing/2014/main" id="{00B510F3-6D15-443C-BD10-53F55CE4464F}"/>
                  </a:ext>
                </a:extLst>
              </p:cNvPr>
              <p:cNvGraphicFramePr/>
              <p:nvPr/>
            </p:nvGraphicFramePr>
            <p:xfrm>
              <a:off x="7162800" y="44518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𝑨</m:t>
                                </m: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𝑩</m:t>
                                </m: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oMath>
                          </a14:m>
                          <a:r>
                            <a:rPr lang="en-US"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 </a:t>
                          </a:r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Table">
                <a:extLst>
                  <a:ext uri="{FF2B5EF4-FFF2-40B4-BE49-F238E27FC236}">
                    <a16:creationId xmlns:a16="http://schemas.microsoft.com/office/drawing/2014/main" id="{00B510F3-6D15-443C-BD10-53F55CE4464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822345576"/>
                  </p:ext>
                </p:extLst>
              </p:nvPr>
            </p:nvGraphicFramePr>
            <p:xfrm>
              <a:off x="7162800" y="44518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9"/>
                          <a:stretch>
                            <a:fillRect l="-39683" r="-301587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9"/>
                          <a:stretch>
                            <a:fillRect l="-141935" r="-206452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9"/>
                          <a:stretch>
                            <a:fillRect l="-120000" r="-2400" b="-42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0343295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575D1-BC59-4A34-BA83-33A90199E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Boolean Algebra: Big Picture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2E0FD8-42C5-44AB-A169-963FD4C9D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035" y="997527"/>
            <a:ext cx="8610600" cy="5193723"/>
          </a:xfrm>
        </p:spPr>
        <p:txBody>
          <a:bodyPr/>
          <a:lstStyle/>
          <a:p>
            <a:r>
              <a:rPr lang="en-US"/>
              <a:t>An algebra on 1’s and 0’s</a:t>
            </a:r>
          </a:p>
          <a:p>
            <a:pPr lvl="1"/>
            <a:r>
              <a:rPr lang="en-US" sz="2000"/>
              <a:t>with AND, OR, NOT operations </a:t>
            </a:r>
          </a:p>
          <a:p>
            <a:pPr lvl="1"/>
            <a:endParaRPr lang="en-US" sz="2000"/>
          </a:p>
          <a:p>
            <a:r>
              <a:rPr lang="en-US"/>
              <a:t>What you start with</a:t>
            </a:r>
          </a:p>
          <a:p>
            <a:pPr lvl="1"/>
            <a:r>
              <a:rPr lang="en-US" sz="2000">
                <a:solidFill>
                  <a:srgbClr val="0000FF"/>
                </a:solidFill>
                <a:uFill>
                  <a:solidFill>
                    <a:srgbClr val="D21C42"/>
                  </a:solidFill>
                </a:uFill>
              </a:rPr>
              <a:t>Axioms:</a:t>
            </a:r>
            <a:r>
              <a:rPr lang="en-US" sz="2000"/>
              <a:t> basic things about objects and operations</a:t>
            </a:r>
            <a:br>
              <a:rPr lang="en-US" sz="2000"/>
            </a:br>
            <a:r>
              <a:rPr lang="en-US" sz="2000"/>
              <a:t>you just assume to be true at the start</a:t>
            </a:r>
          </a:p>
          <a:p>
            <a:pPr lvl="1"/>
            <a:endParaRPr lang="en-US" sz="2000"/>
          </a:p>
          <a:p>
            <a:r>
              <a:rPr lang="en-US"/>
              <a:t>What you derive first</a:t>
            </a:r>
          </a:p>
          <a:p>
            <a:pPr lvl="1"/>
            <a:r>
              <a:rPr lang="en-US" sz="2000">
                <a:solidFill>
                  <a:srgbClr val="0000FF"/>
                </a:solidFill>
                <a:uFill>
                  <a:solidFill>
                    <a:srgbClr val="D21C42"/>
                  </a:solidFill>
                </a:uFill>
              </a:rPr>
              <a:t>Laws and theorems:</a:t>
            </a:r>
            <a:r>
              <a:rPr lang="en-US" sz="2000"/>
              <a:t>  allow you to manipulate Boolean expressions</a:t>
            </a:r>
          </a:p>
          <a:p>
            <a:pPr lvl="1"/>
            <a:r>
              <a:rPr lang="en-US" sz="2000"/>
              <a:t>…also allow us to do some simplification on Boolean expressions</a:t>
            </a:r>
          </a:p>
          <a:p>
            <a:pPr lvl="1"/>
            <a:endParaRPr lang="en-US" sz="2000"/>
          </a:p>
          <a:p>
            <a:r>
              <a:rPr lang="en-US"/>
              <a:t>What you derive later</a:t>
            </a:r>
          </a:p>
          <a:p>
            <a:pPr lvl="1"/>
            <a:r>
              <a:rPr lang="en-US" sz="2000"/>
              <a:t>More “sophisticated” properties useful for manipulating digital designs represented in the form of Boolean equations</a:t>
            </a:r>
          </a:p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EE48A3-E176-4E96-8DBD-C57FF06CE3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H4020347-George_Boole-SPL.png" descr="H4020347-George_Boole-SPL.png">
            <a:extLst>
              <a:ext uri="{FF2B5EF4-FFF2-40B4-BE49-F238E27FC236}">
                <a16:creationId xmlns:a16="http://schemas.microsoft.com/office/drawing/2014/main" id="{84BF7AD2-E5DE-4C5A-B6B4-C7C5CDB96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350" y="997527"/>
            <a:ext cx="2127850" cy="2540000"/>
          </a:xfrm>
          <a:prstGeom prst="rect">
            <a:avLst/>
          </a:prstGeom>
          <a:ln w="6350">
            <a:solidFill>
              <a:srgbClr val="062B6B"/>
            </a:solidFill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E8E3B54-886E-2E46-8A0B-20332702470E}"/>
              </a:ext>
            </a:extLst>
          </p:cNvPr>
          <p:cNvSpPr txBox="1"/>
          <p:nvPr/>
        </p:nvSpPr>
        <p:spPr>
          <a:xfrm>
            <a:off x="253181" y="6488668"/>
            <a:ext cx="6212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George Boole, “The Mathematical Analysis of Logic,” 1847.</a:t>
            </a:r>
          </a:p>
        </p:txBody>
      </p:sp>
    </p:spTree>
    <p:extLst>
      <p:ext uri="{BB962C8B-B14F-4D97-AF65-F5344CB8AC3E}">
        <p14:creationId xmlns:p14="http://schemas.microsoft.com/office/powerpoint/2010/main" val="40900508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DF493-ECA1-4457-BD87-C27B8A55A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Boolean Algebra: Axioms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889531-C2FF-427B-A69A-D1EB24A5B2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1.  B contains at least two elements,…">
                <a:extLst>
                  <a:ext uri="{FF2B5EF4-FFF2-40B4-BE49-F238E27FC236}">
                    <a16:creationId xmlns:a16="http://schemas.microsoft.com/office/drawing/2014/main" id="{D3B3C824-98BB-4CC6-940B-A60A41D47468}"/>
                  </a:ext>
                </a:extLst>
              </p:cNvPr>
              <p:cNvSpPr txBox="1"/>
              <p:nvPr/>
            </p:nvSpPr>
            <p:spPr>
              <a:xfrm>
                <a:off x="358775" y="1252003"/>
                <a:ext cx="4546601" cy="525780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1.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 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contains at least two elements,  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0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and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1,  such that 0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Symbol"/>
                  </a:rPr>
                  <a:t>≠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1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kumimoji="0" lang="en-US" sz="1800" b="1" i="1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endParaRP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2.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Closure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</a:t>
                </a:r>
                <a:r>
                  <a:rPr kumimoji="0" lang="en-US" sz="1800" b="1" i="1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,</a:t>
                </a:r>
                <a:r>
                  <a:rPr kumimoji="0" lang="en-US" sz="1800" b="1" i="1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∈</m:t>
                    </m:r>
                  </m:oMath>
                </a14:m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,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</a:t>
                </a:r>
                <a:r>
                  <a:rPr kumimoji="0" lang="en-US" sz="1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i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 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+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∈</m:t>
                    </m:r>
                  </m:oMath>
                </a14:m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(ii)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•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∈</m:t>
                    </m:r>
                  </m:oMath>
                </a14:m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kumimoji="0" lang="en-US" sz="1800" b="1" i="1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endParaRP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3.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Commutative Laws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: </a:t>
                </a:r>
                <a:r>
                  <a:rPr kumimoji="0" lang="en-US" sz="1800" b="1" i="1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,</a:t>
                </a:r>
                <a:r>
                  <a:rPr kumimoji="0" lang="en-US" sz="1800" b="1" i="1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∈</m:t>
                    </m:r>
                  </m:oMath>
                </a14:m>
                <a:r>
                  <a: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ea typeface="Symbol"/>
                    <a:cs typeface="Symbol"/>
                    <a:sym typeface="Symbol"/>
                  </a:rPr>
                  <a:t>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, 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</a:t>
                </a:r>
                <a:r>
                  <a:rPr kumimoji="0" lang="en-US" sz="1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i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 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+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=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+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(ii)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•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=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•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kumimoji="0" lang="en-US" sz="1800" b="1" i="1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endParaRP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4.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Identities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: 0, 1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∈</m:t>
                    </m:r>
                  </m:oMath>
                </a14:m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</a:t>
                </a:r>
                <a:r>
                  <a:rPr kumimoji="0" lang="en-US" sz="1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i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+ 0 =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(ii)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• 1 =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kumimoji="0" lang="en-US" sz="1800" b="1" i="1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endParaRP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5.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Distributive Laws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: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</a:t>
                </a:r>
                <a:r>
                  <a:rPr kumimoji="0" lang="en-US" sz="1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i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+ (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•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c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 = (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+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 • (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+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c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(ii)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• (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+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c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 =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•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+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•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c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kumimoji="0" lang="en-US" sz="1800" b="1" i="1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endParaRP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6.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Complement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: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</a:t>
                </a:r>
                <a:r>
                  <a:rPr kumimoji="0" lang="en-US" sz="1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i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 </a:t>
                </a:r>
                <a14:m>
                  <m:oMath xmlns:m="http://schemas.openxmlformats.org/officeDocument/2006/math">
                    <m:r>
                      <a:rPr kumimoji="0" lang="en-US" sz="1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𝐚</m:t>
                    </m:r>
                    <m:r>
                      <a:rPr kumimoji="0" lang="en-US" sz="1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+</m:t>
                    </m:r>
                    <m:acc>
                      <m:accPr>
                        <m:chr m:val="̅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62B6B"/>
                            </a:solidFill>
                            <a:effectLst/>
                            <a:uLnTx/>
                            <a:uFill>
                              <a:solidFill>
                                <a:srgbClr val="062B6B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62B6B"/>
                            </a:solidFill>
                            <a:effectLst/>
                            <a:uLnTx/>
                            <a:uFill>
                              <a:solidFill>
                                <a:srgbClr val="062B6B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  <m:t>𝒂</m:t>
                        </m:r>
                      </m:e>
                    </m:acc>
                  </m:oMath>
                </a14:m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= 1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(ii) </a:t>
                </a:r>
                <a14:m>
                  <m:oMath xmlns:m="http://schemas.openxmlformats.org/officeDocument/2006/math">
                    <m:r>
                      <a:rPr kumimoji="0" lang="en-US" sz="1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𝐚</m:t>
                    </m:r>
                    <m:r>
                      <m:rPr>
                        <m:nor/>
                      </m:rPr>
                      <a:rPr kumimoji="0" lang="en-US" sz="1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 </m:t>
                    </m:r>
                    <m:r>
                      <m:rPr>
                        <m:nor/>
                      </m:rPr>
                      <a: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Arial"/>
                        <a:ea typeface="Arial"/>
                        <a:cs typeface="Arial"/>
                        <a:sym typeface="Arial"/>
                      </a:rPr>
                      <m:t>•</m:t>
                    </m:r>
                    <m:r>
                      <m:rPr>
                        <m:nor/>
                      </m:rPr>
                      <a:rPr kumimoji="0" lang="en-US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Arial"/>
                        <a:ea typeface="Arial"/>
                        <a:cs typeface="Arial"/>
                        <a:sym typeface="Arial"/>
                      </a:rPr>
                      <m:t> </m:t>
                    </m:r>
                    <m:acc>
                      <m:accPr>
                        <m:chr m:val="̅"/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62B6B"/>
                            </a:solidFill>
                            <a:effectLst/>
                            <a:uLnTx/>
                            <a:uFill>
                              <a:solidFill>
                                <a:srgbClr val="062B6B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62B6B"/>
                            </a:solidFill>
                            <a:effectLst/>
                            <a:uLnTx/>
                            <a:uFill>
                              <a:solidFill>
                                <a:srgbClr val="062B6B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  <m:t>𝒂</m:t>
                        </m:r>
                      </m:e>
                    </m:acc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sym typeface="Arial"/>
                      </a:rPr>
                      <m:t> </m:t>
                    </m:r>
                  </m:oMath>
                </a14:m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= 0</a:t>
                </a:r>
                <a:endPara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5" name="1.  B contains at least two elements,…">
                <a:extLst>
                  <a:ext uri="{FF2B5EF4-FFF2-40B4-BE49-F238E27FC236}">
                    <a16:creationId xmlns:a16="http://schemas.microsoft.com/office/drawing/2014/main" id="{D3B3C824-98BB-4CC6-940B-A60A41D47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775" y="1252003"/>
                <a:ext cx="4546601" cy="5257800"/>
              </a:xfrm>
              <a:prstGeom prst="rect">
                <a:avLst/>
              </a:prstGeom>
              <a:blipFill>
                <a:blip r:embed="rId2"/>
                <a:stretch>
                  <a:fillRect l="-1206" t="-1159" b="-127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nglish version">
            <a:extLst>
              <a:ext uri="{FF2B5EF4-FFF2-40B4-BE49-F238E27FC236}">
                <a16:creationId xmlns:a16="http://schemas.microsoft.com/office/drawing/2014/main" id="{7D272BF4-3397-4604-B467-8D83331A54DC}"/>
              </a:ext>
            </a:extLst>
          </p:cNvPr>
          <p:cNvSpPr txBox="1"/>
          <p:nvPr/>
        </p:nvSpPr>
        <p:spPr>
          <a:xfrm>
            <a:off x="4827587" y="838200"/>
            <a:ext cx="1610826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 i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English version</a:t>
            </a:r>
          </a:p>
        </p:txBody>
      </p:sp>
      <p:sp>
        <p:nvSpPr>
          <p:cNvPr id="7" name="Result of AND, OR stays…">
            <a:extLst>
              <a:ext uri="{FF2B5EF4-FFF2-40B4-BE49-F238E27FC236}">
                <a16:creationId xmlns:a16="http://schemas.microsoft.com/office/drawing/2014/main" id="{7ACFD606-5A29-4F1C-9553-EE0091AE2A19}"/>
              </a:ext>
            </a:extLst>
          </p:cNvPr>
          <p:cNvSpPr txBox="1"/>
          <p:nvPr/>
        </p:nvSpPr>
        <p:spPr>
          <a:xfrm>
            <a:off x="4878387" y="1985428"/>
            <a:ext cx="2436244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Result of AND, OR stays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in set you start with</a:t>
            </a:r>
          </a:p>
        </p:txBody>
      </p:sp>
      <p:sp>
        <p:nvSpPr>
          <p:cNvPr id="8" name="For primitive AND, OR of…">
            <a:extLst>
              <a:ext uri="{FF2B5EF4-FFF2-40B4-BE49-F238E27FC236}">
                <a16:creationId xmlns:a16="http://schemas.microsoft.com/office/drawing/2014/main" id="{50855FA5-B4A3-457D-9D0F-AA0CDD107AB6}"/>
              </a:ext>
            </a:extLst>
          </p:cNvPr>
          <p:cNvSpPr txBox="1"/>
          <p:nvPr/>
        </p:nvSpPr>
        <p:spPr>
          <a:xfrm>
            <a:off x="4879975" y="2953803"/>
            <a:ext cx="3058658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For primitive AND, OR of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2 inputs, order doesn’t matter</a:t>
            </a:r>
          </a:p>
        </p:txBody>
      </p:sp>
      <p:sp>
        <p:nvSpPr>
          <p:cNvPr id="9" name="There are identity elements…">
            <a:extLst>
              <a:ext uri="{FF2B5EF4-FFF2-40B4-BE49-F238E27FC236}">
                <a16:creationId xmlns:a16="http://schemas.microsoft.com/office/drawing/2014/main" id="{49CFEA69-693C-49C7-BB44-51BB43C17F6D}"/>
              </a:ext>
            </a:extLst>
          </p:cNvPr>
          <p:cNvSpPr txBox="1"/>
          <p:nvPr/>
        </p:nvSpPr>
        <p:spPr>
          <a:xfrm>
            <a:off x="4826000" y="3830103"/>
            <a:ext cx="3391249" cy="8504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There are identity elements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for AND, OR,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that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give you back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what you started with</a:t>
            </a:r>
          </a:p>
        </p:txBody>
      </p:sp>
      <p:sp>
        <p:nvSpPr>
          <p:cNvPr id="10" name="•  distributes over +, just like algebra…">
            <a:extLst>
              <a:ext uri="{FF2B5EF4-FFF2-40B4-BE49-F238E27FC236}">
                <a16:creationId xmlns:a16="http://schemas.microsoft.com/office/drawing/2014/main" id="{80307745-655E-41A7-9F85-30670B8B607B}"/>
              </a:ext>
            </a:extLst>
          </p:cNvPr>
          <p:cNvSpPr txBox="1"/>
          <p:nvPr/>
        </p:nvSpPr>
        <p:spPr>
          <a:xfrm>
            <a:off x="4840287" y="4792128"/>
            <a:ext cx="3685689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•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distributes over +, just like algebra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…but + distributes over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•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, also (!!)</a:t>
            </a:r>
          </a:p>
        </p:txBody>
      </p:sp>
      <p:sp>
        <p:nvSpPr>
          <p:cNvPr id="11" name="There is a complement element,…">
            <a:extLst>
              <a:ext uri="{FF2B5EF4-FFF2-40B4-BE49-F238E27FC236}">
                <a16:creationId xmlns:a16="http://schemas.microsoft.com/office/drawing/2014/main" id="{916B2295-EDC3-4CC2-8577-16877A01F070}"/>
              </a:ext>
            </a:extLst>
          </p:cNvPr>
          <p:cNvSpPr txBox="1"/>
          <p:nvPr/>
        </p:nvSpPr>
        <p:spPr>
          <a:xfrm>
            <a:off x="4826000" y="5811303"/>
            <a:ext cx="4391651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There is a complement element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;</a:t>
            </a: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Garamond"/>
              <a:cs typeface="Arial"/>
              <a:sym typeface="Arial"/>
            </a:endParaRP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AND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/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ORing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with it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give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s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the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identity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elm.</a:t>
            </a: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Garamond"/>
              <a:cs typeface="Arial"/>
              <a:sym typeface="Arial"/>
            </a:endParaRP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F8E492D6-EF87-4A7B-959C-D27EF7A8AC72}"/>
              </a:ext>
            </a:extLst>
          </p:cNvPr>
          <p:cNvSpPr/>
          <p:nvPr/>
        </p:nvSpPr>
        <p:spPr>
          <a:xfrm>
            <a:off x="4652962" y="958315"/>
            <a:ext cx="1588" cy="5276851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" name="Line">
            <a:extLst>
              <a:ext uri="{FF2B5EF4-FFF2-40B4-BE49-F238E27FC236}">
                <a16:creationId xmlns:a16="http://schemas.microsoft.com/office/drawing/2014/main" id="{9B6F38C5-9D40-46EF-AEE1-C91B2AE54D78}"/>
              </a:ext>
            </a:extLst>
          </p:cNvPr>
          <p:cNvSpPr/>
          <p:nvPr/>
        </p:nvSpPr>
        <p:spPr>
          <a:xfrm>
            <a:off x="514350" y="18362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A3F3628B-AADE-45DA-B2E5-07F291EE670D}"/>
              </a:ext>
            </a:extLst>
          </p:cNvPr>
          <p:cNvSpPr/>
          <p:nvPr/>
        </p:nvSpPr>
        <p:spPr>
          <a:xfrm>
            <a:off x="482600" y="28395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B8257988-A318-480C-8D43-A05820001AE9}"/>
              </a:ext>
            </a:extLst>
          </p:cNvPr>
          <p:cNvSpPr/>
          <p:nvPr/>
        </p:nvSpPr>
        <p:spPr>
          <a:xfrm>
            <a:off x="482600" y="37539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Line">
            <a:extLst>
              <a:ext uri="{FF2B5EF4-FFF2-40B4-BE49-F238E27FC236}">
                <a16:creationId xmlns:a16="http://schemas.microsoft.com/office/drawing/2014/main" id="{DEDA668C-0CB9-44DA-9E59-2DE4C90E1246}"/>
              </a:ext>
            </a:extLst>
          </p:cNvPr>
          <p:cNvSpPr/>
          <p:nvPr/>
        </p:nvSpPr>
        <p:spPr>
          <a:xfrm>
            <a:off x="482600" y="47445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C39F455E-B447-4D9E-9740-5F5645B199BC}"/>
              </a:ext>
            </a:extLst>
          </p:cNvPr>
          <p:cNvSpPr/>
          <p:nvPr/>
        </p:nvSpPr>
        <p:spPr>
          <a:xfrm>
            <a:off x="558800" y="57351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Formal version">
            <a:extLst>
              <a:ext uri="{FF2B5EF4-FFF2-40B4-BE49-F238E27FC236}">
                <a16:creationId xmlns:a16="http://schemas.microsoft.com/office/drawing/2014/main" id="{81AED5DE-6FD1-442E-AC03-C43A23D8E85B}"/>
              </a:ext>
            </a:extLst>
          </p:cNvPr>
          <p:cNvSpPr txBox="1"/>
          <p:nvPr/>
        </p:nvSpPr>
        <p:spPr>
          <a:xfrm>
            <a:off x="531812" y="887412"/>
            <a:ext cx="1600503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Formal version</a:t>
            </a:r>
          </a:p>
        </p:txBody>
      </p:sp>
      <p:sp>
        <p:nvSpPr>
          <p:cNvPr id="19" name="Math formality...">
            <a:extLst>
              <a:ext uri="{FF2B5EF4-FFF2-40B4-BE49-F238E27FC236}">
                <a16:creationId xmlns:a16="http://schemas.microsoft.com/office/drawing/2014/main" id="{28FA0574-F5FA-4251-826B-4C1FABCC159A}"/>
              </a:ext>
            </a:extLst>
          </p:cNvPr>
          <p:cNvSpPr txBox="1"/>
          <p:nvPr/>
        </p:nvSpPr>
        <p:spPr>
          <a:xfrm>
            <a:off x="4916487" y="1366303"/>
            <a:ext cx="1799082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Math formality...</a:t>
            </a:r>
          </a:p>
        </p:txBody>
      </p:sp>
      <p:sp>
        <p:nvSpPr>
          <p:cNvPr id="20" name="Rectangle">
            <a:extLst>
              <a:ext uri="{FF2B5EF4-FFF2-40B4-BE49-F238E27FC236}">
                <a16:creationId xmlns:a16="http://schemas.microsoft.com/office/drawing/2014/main" id="{F12CD67A-0B13-4B29-AB9E-584520DA0CBF}"/>
              </a:ext>
            </a:extLst>
          </p:cNvPr>
          <p:cNvSpPr/>
          <p:nvPr/>
        </p:nvSpPr>
        <p:spPr>
          <a:xfrm>
            <a:off x="1071564" y="3183991"/>
            <a:ext cx="2236786" cy="541902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21" name="Rectangle">
            <a:extLst>
              <a:ext uri="{FF2B5EF4-FFF2-40B4-BE49-F238E27FC236}">
                <a16:creationId xmlns:a16="http://schemas.microsoft.com/office/drawing/2014/main" id="{2ABE4F09-5878-4535-83E8-7B8AB778A294}"/>
              </a:ext>
            </a:extLst>
          </p:cNvPr>
          <p:cNvSpPr/>
          <p:nvPr/>
        </p:nvSpPr>
        <p:spPr>
          <a:xfrm>
            <a:off x="1071564" y="4133315"/>
            <a:ext cx="2236786" cy="547688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047FBA3A-0A0E-4496-8F2E-AF1E4F3747C4}"/>
              </a:ext>
            </a:extLst>
          </p:cNvPr>
          <p:cNvSpPr/>
          <p:nvPr/>
        </p:nvSpPr>
        <p:spPr>
          <a:xfrm>
            <a:off x="1102212" y="5032476"/>
            <a:ext cx="3088788" cy="588327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6654C6CC-CE80-442D-BF99-EB3EAA9BE83A}"/>
              </a:ext>
            </a:extLst>
          </p:cNvPr>
          <p:cNvSpPr/>
          <p:nvPr/>
        </p:nvSpPr>
        <p:spPr>
          <a:xfrm>
            <a:off x="1077976" y="5999496"/>
            <a:ext cx="3063388" cy="389417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842379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" dur="1000" fill="hold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 advAuto="0"/>
      <p:bldP spid="21" grpId="0" animBg="1" advAuto="0"/>
      <p:bldP spid="22" grpId="0" animBg="1" advAuto="0"/>
      <p:bldP spid="23" grpId="0" animBg="1" advAuto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F1FE76-565A-47E1-ABA2-F18DBF442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Boolean Algebra: Duality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338FC84-B361-4C07-8128-8F65774A0A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Observation </a:t>
            </a:r>
          </a:p>
          <a:p>
            <a:pPr lvl="1"/>
            <a:r>
              <a:rPr lang="en-US" sz="2000"/>
              <a:t>All the axioms come in “</a:t>
            </a:r>
            <a:r>
              <a:rPr lang="en-US" sz="2000">
                <a:solidFill>
                  <a:srgbClr val="0000CC"/>
                </a:solidFill>
              </a:rPr>
              <a:t>dual</a:t>
            </a:r>
            <a:r>
              <a:rPr lang="en-US" sz="2000"/>
              <a:t>” form </a:t>
            </a:r>
          </a:p>
          <a:p>
            <a:pPr lvl="1"/>
            <a:r>
              <a:rPr lang="en-US" sz="2000"/>
              <a:t>Anything true for an expression also true for its dual</a:t>
            </a:r>
          </a:p>
          <a:p>
            <a:pPr lvl="1"/>
            <a:r>
              <a:rPr lang="en-US" sz="2000"/>
              <a:t>So any derivation you could make that is true, can be flipped into dual form, and it stays true</a:t>
            </a:r>
          </a:p>
          <a:p>
            <a:pPr>
              <a:spcBef>
                <a:spcPts val="1200"/>
              </a:spcBef>
            </a:pPr>
            <a:r>
              <a:rPr lang="en-US"/>
              <a:t>Duality — More formally</a:t>
            </a:r>
          </a:p>
          <a:p>
            <a:pPr lvl="1"/>
            <a:r>
              <a:rPr lang="en-US"/>
              <a:t>A dual of a Boolean expression is derived by replacing </a:t>
            </a:r>
          </a:p>
          <a:p>
            <a:pPr lvl="2"/>
            <a:r>
              <a:rPr lang="en-US" sz="1800"/>
              <a:t>Every </a:t>
            </a:r>
            <a:r>
              <a:rPr lang="en-US" sz="1800">
                <a:solidFill>
                  <a:srgbClr val="0000CC"/>
                </a:solidFill>
              </a:rPr>
              <a:t>AND</a:t>
            </a:r>
            <a:r>
              <a:rPr lang="en-US" sz="1800"/>
              <a:t> operation with... an </a:t>
            </a:r>
            <a:r>
              <a:rPr lang="en-US" sz="1800">
                <a:solidFill>
                  <a:srgbClr val="0000CC"/>
                </a:solidFill>
              </a:rPr>
              <a:t>OR</a:t>
            </a:r>
            <a:r>
              <a:rPr lang="en-US" sz="1800"/>
              <a:t> operation</a:t>
            </a:r>
          </a:p>
          <a:p>
            <a:pPr lvl="2"/>
            <a:r>
              <a:rPr lang="en-US" sz="1800"/>
              <a:t>Every </a:t>
            </a:r>
            <a:r>
              <a:rPr lang="en-US" sz="1800">
                <a:solidFill>
                  <a:srgbClr val="FF0000"/>
                </a:solidFill>
              </a:rPr>
              <a:t>OR</a:t>
            </a:r>
            <a:r>
              <a:rPr lang="en-US" sz="1800"/>
              <a:t> operation with... an </a:t>
            </a:r>
            <a:r>
              <a:rPr lang="en-US" sz="1800">
                <a:solidFill>
                  <a:srgbClr val="FF0000"/>
                </a:solidFill>
              </a:rPr>
              <a:t>AND</a:t>
            </a:r>
          </a:p>
          <a:p>
            <a:pPr lvl="2"/>
            <a:r>
              <a:rPr lang="en-US" sz="1800"/>
              <a:t>Every </a:t>
            </a:r>
            <a:r>
              <a:rPr lang="en-US" sz="1800">
                <a:solidFill>
                  <a:srgbClr val="0000CC"/>
                </a:solidFill>
              </a:rPr>
              <a:t>constant 1</a:t>
            </a:r>
            <a:r>
              <a:rPr lang="en-US" sz="1800"/>
              <a:t> with... a </a:t>
            </a:r>
            <a:r>
              <a:rPr lang="en-US" sz="1800">
                <a:solidFill>
                  <a:srgbClr val="0000CC"/>
                </a:solidFill>
              </a:rPr>
              <a:t>constant 0</a:t>
            </a:r>
          </a:p>
          <a:p>
            <a:pPr lvl="2"/>
            <a:r>
              <a:rPr lang="en-US" sz="1800"/>
              <a:t>Every </a:t>
            </a:r>
            <a:r>
              <a:rPr lang="en-US" sz="1800">
                <a:solidFill>
                  <a:srgbClr val="FF0000"/>
                </a:solidFill>
              </a:rPr>
              <a:t>constant 0</a:t>
            </a:r>
            <a:r>
              <a:rPr lang="en-US" sz="1800"/>
              <a:t> with... </a:t>
            </a:r>
            <a:r>
              <a:rPr lang="en-US" sz="1800">
                <a:solidFill>
                  <a:srgbClr val="FF0000"/>
                </a:solidFill>
              </a:rPr>
              <a:t>a constant 1</a:t>
            </a:r>
          </a:p>
          <a:p>
            <a:pPr lvl="2"/>
            <a:r>
              <a:rPr lang="en-US" sz="1800"/>
              <a:t>But don’t change any of the literals or play with the complements!</a:t>
            </a:r>
          </a:p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94B0B0-624A-4346-B884-E58E8977C4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F944B5FE-0C2D-4E2D-A9B1-761025061429}"/>
              </a:ext>
            </a:extLst>
          </p:cNvPr>
          <p:cNvSpPr/>
          <p:nvPr/>
        </p:nvSpPr>
        <p:spPr>
          <a:xfrm>
            <a:off x="985837" y="5486400"/>
            <a:ext cx="7172326" cy="941388"/>
          </a:xfrm>
          <a:prstGeom prst="rect">
            <a:avLst/>
          </a:prstGeom>
          <a:solidFill>
            <a:srgbClr val="FDFDC5"/>
          </a:solidFill>
          <a:ln w="12700">
            <a:miter lim="400000"/>
          </a:ln>
          <a:effectLst>
            <a:outerShdw blurRad="63500" dist="101600" dir="2700000" rotWithShape="0">
              <a:srgbClr val="9E9286">
                <a:alpha val="75000"/>
              </a:srgbClr>
            </a:outerShdw>
          </a:effectLst>
        </p:spPr>
        <p:txBody>
          <a:bodyPr lIns="12700" tIns="12700" rIns="12700" bIns="12700" anchor="ctr"/>
          <a:lstStyle/>
          <a:p>
            <a:pPr marL="38100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1"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>
                <a:solidFill>
                  <a:srgbClr val="2F2F2F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7" name="➙  a + (b • c) = (a + b) • (a + c)">
            <a:extLst>
              <a:ext uri="{FF2B5EF4-FFF2-40B4-BE49-F238E27FC236}">
                <a16:creationId xmlns:a16="http://schemas.microsoft.com/office/drawing/2014/main" id="{8FBE5245-DB2A-45B3-A891-5D293231B373}"/>
              </a:ext>
            </a:extLst>
          </p:cNvPr>
          <p:cNvSpPr txBox="1"/>
          <p:nvPr/>
        </p:nvSpPr>
        <p:spPr>
          <a:xfrm>
            <a:off x="2954337" y="5980113"/>
            <a:ext cx="3320120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➙ 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+ (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b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•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c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) = (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+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b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) • (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+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c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)</a:t>
            </a:r>
          </a:p>
        </p:txBody>
      </p:sp>
      <p:sp>
        <p:nvSpPr>
          <p:cNvPr id="8" name="a • (b + c) = (a • b) + (a • c)">
            <a:extLst>
              <a:ext uri="{FF2B5EF4-FFF2-40B4-BE49-F238E27FC236}">
                <a16:creationId xmlns:a16="http://schemas.microsoft.com/office/drawing/2014/main" id="{82D2FEE6-04C7-48AA-AC63-C21CA74F1876}"/>
              </a:ext>
            </a:extLst>
          </p:cNvPr>
          <p:cNvSpPr txBox="1"/>
          <p:nvPr/>
        </p:nvSpPr>
        <p:spPr>
          <a:xfrm>
            <a:off x="3241917" y="5602852"/>
            <a:ext cx="2991954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• (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b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+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c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) = (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•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b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) + (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•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c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) </a:t>
            </a:r>
          </a:p>
        </p:txBody>
      </p:sp>
      <p:sp>
        <p:nvSpPr>
          <p:cNvPr id="9" name="Example">
            <a:extLst>
              <a:ext uri="{FF2B5EF4-FFF2-40B4-BE49-F238E27FC236}">
                <a16:creationId xmlns:a16="http://schemas.microsoft.com/office/drawing/2014/main" id="{F7CE0B71-F2DD-489F-B409-1A8AF5BC9788}"/>
              </a:ext>
            </a:extLst>
          </p:cNvPr>
          <p:cNvSpPr txBox="1"/>
          <p:nvPr/>
        </p:nvSpPr>
        <p:spPr>
          <a:xfrm>
            <a:off x="1147762" y="5565775"/>
            <a:ext cx="1094284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23932557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60CEF-66E0-41CF-9A99-2D4910369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Boolean Algebra: Useful Laws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BD672-D4BB-4425-95C4-CF9E9A6B27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Operations with 0 and 1:…">
            <a:extLst>
              <a:ext uri="{FF2B5EF4-FFF2-40B4-BE49-F238E27FC236}">
                <a16:creationId xmlns:a16="http://schemas.microsoft.com/office/drawing/2014/main" id="{06CBC9BD-BD19-4112-A82D-A9F5C9ECB3CA}"/>
              </a:ext>
            </a:extLst>
          </p:cNvPr>
          <p:cNvSpPr txBox="1"/>
          <p:nvPr/>
        </p:nvSpPr>
        <p:spPr>
          <a:xfrm>
            <a:off x="346504" y="1596133"/>
            <a:ext cx="2910477" cy="42370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Operations with 0 and 1: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Idempotent Law: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Involution Law: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Laws of Complementarity: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lang="en-US" sz="9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Commutative Law:</a:t>
            </a:r>
          </a:p>
        </p:txBody>
      </p:sp>
      <p:sp>
        <p:nvSpPr>
          <p:cNvPr id="6" name="1.  X + 0 = X…">
            <a:extLst>
              <a:ext uri="{FF2B5EF4-FFF2-40B4-BE49-F238E27FC236}">
                <a16:creationId xmlns:a16="http://schemas.microsoft.com/office/drawing/2014/main" id="{FE12F4D5-DDE4-40A5-A55E-8E9BF75B2B46}"/>
              </a:ext>
            </a:extLst>
          </p:cNvPr>
          <p:cNvSpPr txBox="1"/>
          <p:nvPr/>
        </p:nvSpPr>
        <p:spPr>
          <a:xfrm>
            <a:off x="589391" y="1881884"/>
            <a:ext cx="1341714" cy="574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1.  X + 0 = X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2.  X + 1 = 1</a:t>
            </a:r>
          </a:p>
        </p:txBody>
      </p:sp>
      <p:sp>
        <p:nvSpPr>
          <p:cNvPr id="7" name="3.  X + X = X">
            <a:extLst>
              <a:ext uri="{FF2B5EF4-FFF2-40B4-BE49-F238E27FC236}">
                <a16:creationId xmlns:a16="http://schemas.microsoft.com/office/drawing/2014/main" id="{0DDBF5F2-6CD8-415F-8677-A53DF87259BC}"/>
              </a:ext>
            </a:extLst>
          </p:cNvPr>
          <p:cNvSpPr txBox="1"/>
          <p:nvPr/>
        </p:nvSpPr>
        <p:spPr>
          <a:xfrm>
            <a:off x="603679" y="2869309"/>
            <a:ext cx="1352934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3.  X + X = X</a:t>
            </a:r>
          </a:p>
        </p:txBody>
      </p:sp>
      <p:sp>
        <p:nvSpPr>
          <p:cNvPr id="8" name="4.  (X')' = X">
            <a:extLst>
              <a:ext uri="{FF2B5EF4-FFF2-40B4-BE49-F238E27FC236}">
                <a16:creationId xmlns:a16="http://schemas.microsoft.com/office/drawing/2014/main" id="{8D0B4CB1-FE7D-4EE9-931E-08E271D16B7E}"/>
              </a:ext>
            </a:extLst>
          </p:cNvPr>
          <p:cNvSpPr txBox="1"/>
          <p:nvPr/>
        </p:nvSpPr>
        <p:spPr>
          <a:xfrm>
            <a:off x="589391" y="3791646"/>
            <a:ext cx="1240724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4.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    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 = X</a:t>
            </a:r>
          </a:p>
        </p:txBody>
      </p:sp>
      <p:sp>
        <p:nvSpPr>
          <p:cNvPr id="9" name="5.  X + X' = 1">
            <a:extLst>
              <a:ext uri="{FF2B5EF4-FFF2-40B4-BE49-F238E27FC236}">
                <a16:creationId xmlns:a16="http://schemas.microsoft.com/office/drawing/2014/main" id="{A94DE31D-BB1F-44E9-9F98-DD39E1DEC65D}"/>
              </a:ext>
            </a:extLst>
          </p:cNvPr>
          <p:cNvSpPr txBox="1"/>
          <p:nvPr/>
        </p:nvSpPr>
        <p:spPr>
          <a:xfrm>
            <a:off x="589391" y="4724220"/>
            <a:ext cx="1384995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5.  X +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 = 1</a:t>
            </a:r>
          </a:p>
        </p:txBody>
      </p:sp>
      <p:sp>
        <p:nvSpPr>
          <p:cNvPr id="10" name="6.  X + Y = Y + X">
            <a:extLst>
              <a:ext uri="{FF2B5EF4-FFF2-40B4-BE49-F238E27FC236}">
                <a16:creationId xmlns:a16="http://schemas.microsoft.com/office/drawing/2014/main" id="{14780C8B-EF83-4FF0-86F3-EEDE90CCB716}"/>
              </a:ext>
            </a:extLst>
          </p:cNvPr>
          <p:cNvSpPr txBox="1"/>
          <p:nvPr/>
        </p:nvSpPr>
        <p:spPr>
          <a:xfrm>
            <a:off x="589391" y="5618859"/>
            <a:ext cx="1721625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6.  X + Y = Y + X</a:t>
            </a:r>
          </a:p>
        </p:txBody>
      </p:sp>
      <p:sp>
        <p:nvSpPr>
          <p:cNvPr id="11" name="AND, OR with identities…">
            <a:extLst>
              <a:ext uri="{FF2B5EF4-FFF2-40B4-BE49-F238E27FC236}">
                <a16:creationId xmlns:a16="http://schemas.microsoft.com/office/drawing/2014/main" id="{08858D16-8258-4B3B-8816-978BCC159A95}"/>
              </a:ext>
            </a:extLst>
          </p:cNvPr>
          <p:cNvSpPr txBox="1"/>
          <p:nvPr/>
        </p:nvSpPr>
        <p:spPr>
          <a:xfrm>
            <a:off x="5791629" y="1543746"/>
            <a:ext cx="3235758" cy="445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AND, OR with identities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gives you back the original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variable or the identity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73A4FE"/>
              </a:solidFill>
              <a:effectLst/>
              <a:uLnTx/>
              <a:uFill>
                <a:solidFill>
                  <a:srgbClr val="73A4FE"/>
                </a:solidFill>
              </a:uFill>
              <a:latin typeface="Garamond"/>
              <a:cs typeface="Arial"/>
              <a:sym typeface="Arial"/>
            </a:endParaRP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73A4FE"/>
              </a:solidFill>
              <a:effectLst/>
              <a:uLnTx/>
              <a:uFill>
                <a:solidFill>
                  <a:srgbClr val="73A4FE"/>
                </a:solidFill>
              </a:uFill>
              <a:latin typeface="Garamond"/>
              <a:cs typeface="Arial"/>
              <a:sym typeface="Arial"/>
            </a:endParaRP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AND, OR with self = self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73A4FE"/>
              </a:solidFill>
              <a:effectLst/>
              <a:uLnTx/>
              <a:uFill>
                <a:solidFill>
                  <a:srgbClr val="73A4FE"/>
                </a:solidFill>
              </a:uFill>
              <a:latin typeface="Garamond"/>
              <a:cs typeface="Arial"/>
              <a:sym typeface="Arial"/>
            </a:endParaRP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400" b="1" i="0" u="none" strike="noStrike" kern="1200" cap="none" spc="0" normalizeH="0" baseline="0" noProof="0">
              <a:ln>
                <a:noFill/>
              </a:ln>
              <a:solidFill>
                <a:srgbClr val="73A4FE"/>
              </a:solidFill>
              <a:effectLst/>
              <a:uLnTx/>
              <a:uFill>
                <a:solidFill>
                  <a:srgbClr val="73A4FE"/>
                </a:solidFill>
              </a:uFill>
              <a:latin typeface="Garamond"/>
              <a:cs typeface="Arial"/>
              <a:sym typeface="Arial"/>
            </a:endParaRP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double complement = 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         no complement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73A4FE"/>
              </a:solidFill>
              <a:effectLst/>
              <a:uLnTx/>
              <a:uFill>
                <a:solidFill>
                  <a:srgbClr val="73A4FE"/>
                </a:solidFill>
              </a:uFill>
              <a:latin typeface="Garamond"/>
              <a:cs typeface="Arial"/>
              <a:sym typeface="Arial"/>
            </a:endParaRP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AND, OR with complement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gives you an identity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73A4FE"/>
              </a:solidFill>
              <a:effectLst/>
              <a:uLnTx/>
              <a:uFill>
                <a:solidFill>
                  <a:srgbClr val="73A4FE"/>
                </a:solidFill>
              </a:uFill>
              <a:latin typeface="Garamond"/>
              <a:cs typeface="Arial"/>
              <a:sym typeface="Arial"/>
            </a:endParaRP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73A4FE"/>
              </a:solidFill>
              <a:effectLst/>
              <a:uLnTx/>
              <a:uFill>
                <a:solidFill>
                  <a:srgbClr val="73A4FE"/>
                </a:solidFill>
              </a:uFill>
              <a:latin typeface="Garamond"/>
              <a:cs typeface="Arial"/>
              <a:sym typeface="Arial"/>
            </a:endParaRP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Just an axiom…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8CA56385-E3FA-4837-A62E-147E6C3C7378}"/>
              </a:ext>
            </a:extLst>
          </p:cNvPr>
          <p:cNvSpPr/>
          <p:nvPr/>
        </p:nvSpPr>
        <p:spPr>
          <a:xfrm>
            <a:off x="251254" y="24470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" name="Line">
            <a:extLst>
              <a:ext uri="{FF2B5EF4-FFF2-40B4-BE49-F238E27FC236}">
                <a16:creationId xmlns:a16="http://schemas.microsoft.com/office/drawing/2014/main" id="{6DC41204-B37F-4806-8740-F912A1923852}"/>
              </a:ext>
            </a:extLst>
          </p:cNvPr>
          <p:cNvSpPr/>
          <p:nvPr/>
        </p:nvSpPr>
        <p:spPr>
          <a:xfrm>
            <a:off x="251254" y="33233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0AF6B363-23C7-4D57-B2B4-C5C5C4A7B84A}"/>
              </a:ext>
            </a:extLst>
          </p:cNvPr>
          <p:cNvSpPr/>
          <p:nvPr/>
        </p:nvSpPr>
        <p:spPr>
          <a:xfrm>
            <a:off x="251254" y="42377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5E86D608-4F87-470B-8356-6BEC98CE487F}"/>
              </a:ext>
            </a:extLst>
          </p:cNvPr>
          <p:cNvSpPr/>
          <p:nvPr/>
        </p:nvSpPr>
        <p:spPr>
          <a:xfrm>
            <a:off x="251254" y="51775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1D.  X • 1 = X…">
            <a:extLst>
              <a:ext uri="{FF2B5EF4-FFF2-40B4-BE49-F238E27FC236}">
                <a16:creationId xmlns:a16="http://schemas.microsoft.com/office/drawing/2014/main" id="{68D2B570-B5D1-4F0F-870A-B8A0D904CC84}"/>
              </a:ext>
            </a:extLst>
          </p:cNvPr>
          <p:cNvSpPr txBox="1"/>
          <p:nvPr/>
        </p:nvSpPr>
        <p:spPr>
          <a:xfrm>
            <a:off x="3145572" y="1857515"/>
            <a:ext cx="1854228" cy="533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1D.  X • 1 = X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2D.  X • 0 = 0</a:t>
            </a:r>
          </a:p>
        </p:txBody>
      </p:sp>
      <p:sp>
        <p:nvSpPr>
          <p:cNvPr id="17" name="3D.  X • X = X">
            <a:extLst>
              <a:ext uri="{FF2B5EF4-FFF2-40B4-BE49-F238E27FC236}">
                <a16:creationId xmlns:a16="http://schemas.microsoft.com/office/drawing/2014/main" id="{696C2171-DDA7-498E-9CFB-C55D7AA2165C}"/>
              </a:ext>
            </a:extLst>
          </p:cNvPr>
          <p:cNvSpPr txBox="1"/>
          <p:nvPr/>
        </p:nvSpPr>
        <p:spPr>
          <a:xfrm>
            <a:off x="3145573" y="2883383"/>
            <a:ext cx="1908398" cy="3049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3D.  X • X = X</a:t>
            </a:r>
          </a:p>
        </p:txBody>
      </p:sp>
      <p:sp>
        <p:nvSpPr>
          <p:cNvPr id="18" name="5D.  X • X' = 0">
            <a:extLst>
              <a:ext uri="{FF2B5EF4-FFF2-40B4-BE49-F238E27FC236}">
                <a16:creationId xmlns:a16="http://schemas.microsoft.com/office/drawing/2014/main" id="{85515CF4-C321-4D42-B45C-91757414D402}"/>
              </a:ext>
            </a:extLst>
          </p:cNvPr>
          <p:cNvSpPr txBox="1"/>
          <p:nvPr/>
        </p:nvSpPr>
        <p:spPr>
          <a:xfrm>
            <a:off x="3145572" y="4724220"/>
            <a:ext cx="1951489" cy="533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5D.  X • 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= 0</a:t>
            </a:r>
          </a:p>
        </p:txBody>
      </p:sp>
      <p:sp>
        <p:nvSpPr>
          <p:cNvPr id="19" name="6D.  X • Y = Y • X">
            <a:extLst>
              <a:ext uri="{FF2B5EF4-FFF2-40B4-BE49-F238E27FC236}">
                <a16:creationId xmlns:a16="http://schemas.microsoft.com/office/drawing/2014/main" id="{C9DC87E0-E51D-4B04-960F-289D69B88BA8}"/>
              </a:ext>
            </a:extLst>
          </p:cNvPr>
          <p:cNvSpPr txBox="1"/>
          <p:nvPr/>
        </p:nvSpPr>
        <p:spPr>
          <a:xfrm>
            <a:off x="3102846" y="5626862"/>
            <a:ext cx="2258572" cy="304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6D.  X • Y = Y • X</a:t>
            </a:r>
          </a:p>
        </p:txBody>
      </p:sp>
      <p:sp>
        <p:nvSpPr>
          <p:cNvPr id="20" name="Dual">
            <a:extLst>
              <a:ext uri="{FF2B5EF4-FFF2-40B4-BE49-F238E27FC236}">
                <a16:creationId xmlns:a16="http://schemas.microsoft.com/office/drawing/2014/main" id="{488CE8F6-E099-47C9-A8EA-61AE6A05AF5B}"/>
              </a:ext>
            </a:extLst>
          </p:cNvPr>
          <p:cNvSpPr txBox="1"/>
          <p:nvPr/>
        </p:nvSpPr>
        <p:spPr>
          <a:xfrm>
            <a:off x="3640934" y="1123916"/>
            <a:ext cx="10033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Helvetica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Helvetica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Dual</a:t>
            </a: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63316899-2CB4-4915-B4F9-AB3B2CCDB1AC}"/>
              </a:ext>
            </a:extLst>
          </p:cNvPr>
          <p:cNvSpPr/>
          <p:nvPr/>
        </p:nvSpPr>
        <p:spPr>
          <a:xfrm>
            <a:off x="4010717" y="1443038"/>
            <a:ext cx="1644" cy="317608"/>
          </a:xfrm>
          <a:prstGeom prst="line">
            <a:avLst/>
          </a:prstGeom>
          <a:ln w="25400">
            <a:solidFill>
              <a:srgbClr val="DA273E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355B150-F5F9-4A98-8475-F555A1F50796}"/>
                  </a:ext>
                </a:extLst>
              </p:cNvPr>
              <p:cNvSpPr/>
              <p:nvPr/>
            </p:nvSpPr>
            <p:spPr>
              <a:xfrm>
                <a:off x="3973088" y="4660554"/>
                <a:ext cx="40748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000" b="1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𝐗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DA273E"/>
                  </a:solidFill>
                  <a:effectLst/>
                  <a:uLnTx/>
                  <a:uFill>
                    <a:solidFill>
                      <a:srgbClr val="DA273E"/>
                    </a:solidFill>
                  </a:uFill>
                  <a:latin typeface="Garamond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355B150-F5F9-4A98-8475-F555A1F507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3088" y="4660554"/>
                <a:ext cx="407484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D4ABF98-0176-45DC-B6ED-D5C6587E8772}"/>
                  </a:ext>
                </a:extLst>
              </p:cNvPr>
              <p:cNvSpPr/>
              <p:nvPr/>
            </p:nvSpPr>
            <p:spPr>
              <a:xfrm>
                <a:off x="1269970" y="4664746"/>
                <a:ext cx="40748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cs typeface="+mn-cs"/>
                            </a:rPr>
                            <m:t>𝐗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D4ABF98-0176-45DC-B6ED-D5C6587E877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9970" y="4664746"/>
                <a:ext cx="407484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3191593-1AA4-4C1E-9166-925BC58B66EF}"/>
                  </a:ext>
                </a:extLst>
              </p:cNvPr>
              <p:cNvSpPr/>
              <p:nvPr/>
            </p:nvSpPr>
            <p:spPr>
              <a:xfrm>
                <a:off x="762000" y="3669017"/>
                <a:ext cx="638316" cy="4398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62B6B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62B6B"/>
                                    </a:solidFill>
                                  </a:uFill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62B6B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62B6B"/>
                                    </a:solidFill>
                                  </a:uFill>
                                  <a:latin typeface="Cambria Math" panose="02040503050406030204" pitchFamily="18" charset="0"/>
                                  <a:cs typeface="+mn-cs"/>
                                </a:rPr>
                                <m:t>𝑿</m:t>
                              </m:r>
                            </m:e>
                          </m:acc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3191593-1AA4-4C1E-9166-925BC58B66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3669017"/>
                <a:ext cx="638316" cy="439800"/>
              </a:xfrm>
              <a:prstGeom prst="rect">
                <a:avLst/>
              </a:prstGeom>
              <a:blipFill>
                <a:blip r:embed="rId4"/>
                <a:stretch>
                  <a:fillRect r="-12381" b="-13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319290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7" name="Title 1">
            <a:extLst>
              <a:ext uri="{FF2B5EF4-FFF2-40B4-BE49-F238E27FC236}">
                <a16:creationId xmlns:a16="http://schemas.microsoft.com/office/drawing/2014/main" id="{75EABA35-F329-B846-98A9-0E8D9A68A7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… but, first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85E559-A166-4B49-B16B-3F9C5B6DB9D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Let’s understand the fundamentals…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You can change the world only if you understand it well enough…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Especially the basics (fundamentals)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Past and present dominant paradigms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And, their advantages and shortcomings – tradeoffs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And, what remains fundamental across generations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And, what techniques you can use and develop to solve problems</a:t>
            </a:r>
          </a:p>
        </p:txBody>
      </p:sp>
      <p:sp>
        <p:nvSpPr>
          <p:cNvPr id="352259" name="Slide Number Placeholder 3">
            <a:extLst>
              <a:ext uri="{FF2B5EF4-FFF2-40B4-BE49-F238E27FC236}">
                <a16:creationId xmlns:a16="http://schemas.microsoft.com/office/drawing/2014/main" id="{F50DD4BD-7B9D-1C4C-A9D9-30B49C30D2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92733F-573A-724B-8FD2-46AA2FDCA4D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3116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">
            <a:extLst>
              <a:ext uri="{FF2B5EF4-FFF2-40B4-BE49-F238E27FC236}">
                <a16:creationId xmlns:a16="http://schemas.microsoft.com/office/drawing/2014/main" id="{34801726-4190-45F5-9E56-DC129AC70C38}"/>
              </a:ext>
            </a:extLst>
          </p:cNvPr>
          <p:cNvSpPr/>
          <p:nvPr/>
        </p:nvSpPr>
        <p:spPr>
          <a:xfrm>
            <a:off x="388937" y="3160253"/>
            <a:ext cx="8710613" cy="2078038"/>
          </a:xfrm>
          <a:prstGeom prst="rect">
            <a:avLst/>
          </a:prstGeom>
          <a:solidFill>
            <a:srgbClr val="FDFDC5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5" name="Distributive Laws:…">
            <a:extLst>
              <a:ext uri="{FF2B5EF4-FFF2-40B4-BE49-F238E27FC236}">
                <a16:creationId xmlns:a16="http://schemas.microsoft.com/office/drawing/2014/main" id="{9FA4BA5A-3DC1-4DA1-B0BF-0B6B17118299}"/>
              </a:ext>
            </a:extLst>
          </p:cNvPr>
          <p:cNvSpPr txBox="1"/>
          <p:nvPr/>
        </p:nvSpPr>
        <p:spPr>
          <a:xfrm>
            <a:off x="341312" y="2033128"/>
            <a:ext cx="2753574" cy="16209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Distributive Laws: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Simplification Theorems:</a:t>
            </a:r>
          </a:p>
        </p:txBody>
      </p:sp>
      <p:sp>
        <p:nvSpPr>
          <p:cNvPr id="8" name="9.   X • Y  +  X • Y' = X…">
            <a:extLst>
              <a:ext uri="{FF2B5EF4-FFF2-40B4-BE49-F238E27FC236}">
                <a16:creationId xmlns:a16="http://schemas.microsoft.com/office/drawing/2014/main" id="{E6CE9AA2-3AB4-42BC-ABE3-B412AB0073B2}"/>
              </a:ext>
            </a:extLst>
          </p:cNvPr>
          <p:cNvSpPr txBox="1"/>
          <p:nvPr/>
        </p:nvSpPr>
        <p:spPr>
          <a:xfrm>
            <a:off x="457200" y="3579353"/>
            <a:ext cx="2319546" cy="122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9.   X • Y  +  X •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 = X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10.  X + X • Y = X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11.  (X +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) • Y = X • Y</a:t>
            </a:r>
          </a:p>
        </p:txBody>
      </p:sp>
      <p:sp>
        <p:nvSpPr>
          <p:cNvPr id="9" name="9D.   (X + Y)  •  (X + Y') = X…">
            <a:extLst>
              <a:ext uri="{FF2B5EF4-FFF2-40B4-BE49-F238E27FC236}">
                <a16:creationId xmlns:a16="http://schemas.microsoft.com/office/drawing/2014/main" id="{AC35306F-4C4D-476E-9EEB-64F438C4A0F2}"/>
              </a:ext>
            </a:extLst>
          </p:cNvPr>
          <p:cNvSpPr txBox="1"/>
          <p:nvPr/>
        </p:nvSpPr>
        <p:spPr>
          <a:xfrm>
            <a:off x="3810000" y="3579353"/>
            <a:ext cx="2835713" cy="122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9D.   (X + Y)  •  (X +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) = X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10D.  X • (X + Y) = X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11D.  (X •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) + Y = X + 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95D9B61-FF89-40B2-A96B-ADCB2265FDFF}"/>
                  </a:ext>
                </a:extLst>
              </p:cNvPr>
              <p:cNvSpPr/>
              <p:nvPr/>
            </p:nvSpPr>
            <p:spPr>
              <a:xfrm>
                <a:off x="1969271" y="3505200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18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95D9B61-FF89-40B2-A96B-ADCB2265FD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9271" y="3505200"/>
                <a:ext cx="394659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9D06BB0-809B-4C25-BAA4-4E18EAE420CB}"/>
                  </a:ext>
                </a:extLst>
              </p:cNvPr>
              <p:cNvSpPr/>
              <p:nvPr/>
            </p:nvSpPr>
            <p:spPr>
              <a:xfrm>
                <a:off x="1211039" y="4463379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18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9D06BB0-809B-4C25-BAA4-4E18EAE420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039" y="4463379"/>
                <a:ext cx="394659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E0C3F2-62B4-4D92-A867-B04C077B64E5}"/>
                  </a:ext>
                </a:extLst>
              </p:cNvPr>
              <p:cNvSpPr/>
              <p:nvPr/>
            </p:nvSpPr>
            <p:spPr>
              <a:xfrm>
                <a:off x="5789981" y="3528224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18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DA273E"/>
                  </a:solidFill>
                  <a:effectLst/>
                  <a:uLnTx/>
                  <a:uFill>
                    <a:solidFill>
                      <a:srgbClr val="DA273E"/>
                    </a:solidFill>
                  </a:uFill>
                  <a:latin typeface="Garamond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E0C3F2-62B4-4D92-A867-B04C077B64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9981" y="3528224"/>
                <a:ext cx="394659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6ACC32F-0FA8-418C-840E-FFEEC9BC8C9D}"/>
                  </a:ext>
                </a:extLst>
              </p:cNvPr>
              <p:cNvSpPr/>
              <p:nvPr/>
            </p:nvSpPr>
            <p:spPr>
              <a:xfrm>
                <a:off x="4648200" y="4473539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18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DA273E"/>
                  </a:solidFill>
                  <a:effectLst/>
                  <a:uLnTx/>
                  <a:uFill>
                    <a:solidFill>
                      <a:srgbClr val="DA273E"/>
                    </a:solidFill>
                  </a:uFill>
                  <a:latin typeface="Garamond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6ACC32F-0FA8-418C-840E-FFEEC9BC8C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00" y="4473539"/>
                <a:ext cx="394659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">
            <a:extLst>
              <a:ext uri="{FF2B5EF4-FFF2-40B4-BE49-F238E27FC236}">
                <a16:creationId xmlns:a16="http://schemas.microsoft.com/office/drawing/2014/main" id="{EC764908-372D-4319-8F1C-AB1BCC77B1FA}"/>
              </a:ext>
            </a:extLst>
          </p:cNvPr>
          <p:cNvSpPr/>
          <p:nvPr/>
        </p:nvSpPr>
        <p:spPr>
          <a:xfrm>
            <a:off x="4343400" y="3424571"/>
            <a:ext cx="2476501" cy="1447801"/>
          </a:xfrm>
          <a:prstGeom prst="rect">
            <a:avLst/>
          </a:prstGeom>
          <a:solidFill>
            <a:srgbClr val="FDFDC5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19" name="Rectangle">
            <a:extLst>
              <a:ext uri="{FF2B5EF4-FFF2-40B4-BE49-F238E27FC236}">
                <a16:creationId xmlns:a16="http://schemas.microsoft.com/office/drawing/2014/main" id="{94D0E456-BFC9-4ABE-8606-5000B778D5DD}"/>
              </a:ext>
            </a:extLst>
          </p:cNvPr>
          <p:cNvSpPr/>
          <p:nvPr/>
        </p:nvSpPr>
        <p:spPr>
          <a:xfrm>
            <a:off x="838200" y="3581400"/>
            <a:ext cx="2476501" cy="1447801"/>
          </a:xfrm>
          <a:prstGeom prst="rect">
            <a:avLst/>
          </a:prstGeom>
          <a:solidFill>
            <a:srgbClr val="FDFDC5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C56383-2152-4C50-9EEE-F80B40702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Useful Laws (</a:t>
            </a:r>
            <a:r>
              <a:rPr lang="en-US" err="1"/>
              <a:t>cont</a:t>
            </a:r>
            <a:r>
              <a:rPr lang="en-US"/>
              <a:t>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A4E62D-29B3-4D2D-8953-2E41DC0EA3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8.  X • (Y+ Z) = (X • Y) + (X • Z)">
            <a:extLst>
              <a:ext uri="{FF2B5EF4-FFF2-40B4-BE49-F238E27FC236}">
                <a16:creationId xmlns:a16="http://schemas.microsoft.com/office/drawing/2014/main" id="{912A42D4-4623-4D20-AA54-B9B985AC5013}"/>
              </a:ext>
            </a:extLst>
          </p:cNvPr>
          <p:cNvSpPr txBox="1"/>
          <p:nvPr/>
        </p:nvSpPr>
        <p:spPr>
          <a:xfrm>
            <a:off x="304800" y="2566528"/>
            <a:ext cx="3332644" cy="292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8.  X • (Y+ Z) = (X • Y) + (X • Z)</a:t>
            </a:r>
          </a:p>
        </p:txBody>
      </p:sp>
      <p:sp>
        <p:nvSpPr>
          <p:cNvPr id="7" name="8D.  X + (Y• Z) = (X + Y) • (X + Z)">
            <a:extLst>
              <a:ext uri="{FF2B5EF4-FFF2-40B4-BE49-F238E27FC236}">
                <a16:creationId xmlns:a16="http://schemas.microsoft.com/office/drawing/2014/main" id="{2FD0B12D-2D23-410C-B17D-6F78B35C86C5}"/>
              </a:ext>
            </a:extLst>
          </p:cNvPr>
          <p:cNvSpPr txBox="1"/>
          <p:nvPr/>
        </p:nvSpPr>
        <p:spPr>
          <a:xfrm>
            <a:off x="3810000" y="2579228"/>
            <a:ext cx="3579506" cy="292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8D.  X + (Y• Z) = (X + Y) • (X + Z)</a:t>
            </a:r>
          </a:p>
        </p:txBody>
      </p:sp>
      <p:sp>
        <p:nvSpPr>
          <p:cNvPr id="10" name="Associative Laws:">
            <a:extLst>
              <a:ext uri="{FF2B5EF4-FFF2-40B4-BE49-F238E27FC236}">
                <a16:creationId xmlns:a16="http://schemas.microsoft.com/office/drawing/2014/main" id="{C3CC51CE-AEF2-4A56-80AD-2FA155598EA8}"/>
              </a:ext>
            </a:extLst>
          </p:cNvPr>
          <p:cNvSpPr txBox="1"/>
          <p:nvPr/>
        </p:nvSpPr>
        <p:spPr>
          <a:xfrm>
            <a:off x="379412" y="1182228"/>
            <a:ext cx="1984518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Associative Laws:</a:t>
            </a:r>
          </a:p>
        </p:txBody>
      </p:sp>
      <p:sp>
        <p:nvSpPr>
          <p:cNvPr id="11" name="7.  (X + Y) + Z = X + (Y + Z)…">
            <a:extLst>
              <a:ext uri="{FF2B5EF4-FFF2-40B4-BE49-F238E27FC236}">
                <a16:creationId xmlns:a16="http://schemas.microsoft.com/office/drawing/2014/main" id="{EB9A9FB7-CC9C-499B-91DE-24B2AD340BD2}"/>
              </a:ext>
            </a:extLst>
          </p:cNvPr>
          <p:cNvSpPr txBox="1"/>
          <p:nvPr/>
        </p:nvSpPr>
        <p:spPr>
          <a:xfrm>
            <a:off x="304800" y="1461628"/>
            <a:ext cx="3015249" cy="528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7.  (X + Y) + Z = X + (Y + Z)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                    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= X + Y + Z</a:t>
            </a:r>
          </a:p>
        </p:txBody>
      </p:sp>
      <p:sp>
        <p:nvSpPr>
          <p:cNvPr id="12" name="7D.  (X • Y) • Z = X • (Y • Z)…">
            <a:extLst>
              <a:ext uri="{FF2B5EF4-FFF2-40B4-BE49-F238E27FC236}">
                <a16:creationId xmlns:a16="http://schemas.microsoft.com/office/drawing/2014/main" id="{5EA6AAB7-0954-41A2-9F0D-C6F0B902E6D4}"/>
              </a:ext>
            </a:extLst>
          </p:cNvPr>
          <p:cNvSpPr txBox="1"/>
          <p:nvPr/>
        </p:nvSpPr>
        <p:spPr>
          <a:xfrm>
            <a:off x="3810000" y="1423528"/>
            <a:ext cx="2901435" cy="528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7D.  (X • Y) • Z = X • (Y • Z)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                   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= X • Y • Z</a:t>
            </a:r>
          </a:p>
        </p:txBody>
      </p:sp>
      <p:sp>
        <p:nvSpPr>
          <p:cNvPr id="13" name="Paren order…">
            <a:extLst>
              <a:ext uri="{FF2B5EF4-FFF2-40B4-BE49-F238E27FC236}">
                <a16:creationId xmlns:a16="http://schemas.microsoft.com/office/drawing/2014/main" id="{841432FA-63BD-40D3-A999-C935BD2EAA63}"/>
              </a:ext>
            </a:extLst>
          </p:cNvPr>
          <p:cNvSpPr txBox="1"/>
          <p:nvPr/>
        </p:nvSpPr>
        <p:spPr>
          <a:xfrm>
            <a:off x="7086600" y="1347328"/>
            <a:ext cx="2070631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Paren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thesis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 order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d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oes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n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o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t matter</a:t>
            </a:r>
          </a:p>
        </p:txBody>
      </p:sp>
      <p:sp>
        <p:nvSpPr>
          <p:cNvPr id="14" name="Axiom">
            <a:extLst>
              <a:ext uri="{FF2B5EF4-FFF2-40B4-BE49-F238E27FC236}">
                <a16:creationId xmlns:a16="http://schemas.microsoft.com/office/drawing/2014/main" id="{15F3C08C-3E8B-4131-88F7-FC1E08CECF34}"/>
              </a:ext>
            </a:extLst>
          </p:cNvPr>
          <p:cNvSpPr txBox="1"/>
          <p:nvPr/>
        </p:nvSpPr>
        <p:spPr>
          <a:xfrm>
            <a:off x="7391400" y="2544303"/>
            <a:ext cx="864980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Axiom</a:t>
            </a:r>
          </a:p>
        </p:txBody>
      </p:sp>
      <p:sp>
        <p:nvSpPr>
          <p:cNvPr id="15" name="Useful for…">
            <a:extLst>
              <a:ext uri="{FF2B5EF4-FFF2-40B4-BE49-F238E27FC236}">
                <a16:creationId xmlns:a16="http://schemas.microsoft.com/office/drawing/2014/main" id="{07EE658E-1D67-411C-BD51-C92C51C7F0A5}"/>
              </a:ext>
            </a:extLst>
          </p:cNvPr>
          <p:cNvSpPr txBox="1"/>
          <p:nvPr/>
        </p:nvSpPr>
        <p:spPr>
          <a:xfrm>
            <a:off x="7408862" y="3722228"/>
            <a:ext cx="1428724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Useful for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simplifying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expressions</a:t>
            </a:r>
          </a:p>
        </p:txBody>
      </p:sp>
      <p:sp>
        <p:nvSpPr>
          <p:cNvPr id="16" name="Actually worth remembering — they show up a lot in real designs…">
            <a:extLst>
              <a:ext uri="{FF2B5EF4-FFF2-40B4-BE49-F238E27FC236}">
                <a16:creationId xmlns:a16="http://schemas.microsoft.com/office/drawing/2014/main" id="{A51AC717-7A5D-49B9-AB97-567BE9D37B17}"/>
              </a:ext>
            </a:extLst>
          </p:cNvPr>
          <p:cNvSpPr txBox="1"/>
          <p:nvPr/>
        </p:nvSpPr>
        <p:spPr>
          <a:xfrm>
            <a:off x="955675" y="5963778"/>
            <a:ext cx="7322326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Actually worth remembering — they show up a lot in real designs…</a:t>
            </a: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C24AD1DC-ACC2-45EF-86DF-A1EAE2F74F06}"/>
              </a:ext>
            </a:extLst>
          </p:cNvPr>
          <p:cNvSpPr/>
          <p:nvPr/>
        </p:nvSpPr>
        <p:spPr>
          <a:xfrm rot="10800000">
            <a:off x="160327" y="4192742"/>
            <a:ext cx="795348" cy="19393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0800" y="0"/>
                  <a:pt x="21600" y="5380"/>
                  <a:pt x="21600" y="10759"/>
                </a:cubicBezTo>
                <a:cubicBezTo>
                  <a:pt x="21600" y="16139"/>
                  <a:pt x="18495" y="21518"/>
                  <a:pt x="15391" y="21518"/>
                </a:cubicBezTo>
                <a:lnTo>
                  <a:pt x="13027" y="21600"/>
                </a:ln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5995571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 advAuto="0"/>
      <p:bldP spid="19" grpId="0" animBg="1" advAuto="0"/>
      <p:bldP spid="16" grpId="0" animBg="1"/>
      <p:bldP spid="17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527E835-2A56-4662-B184-13EDE797CCF2}"/>
                  </a:ext>
                </a:extLst>
              </p:cNvPr>
              <p:cNvSpPr/>
              <p:nvPr/>
            </p:nvSpPr>
            <p:spPr>
              <a:xfrm>
                <a:off x="4745803" y="1944023"/>
                <a:ext cx="46519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𝐘</m:t>
                          </m:r>
                        </m:e>
                      </m:acc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527E835-2A56-4662-B184-13EDE797CC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5803" y="1944023"/>
                <a:ext cx="465191" cy="461665"/>
              </a:xfrm>
              <a:prstGeom prst="rect">
                <a:avLst/>
              </a:prstGeom>
              <a:blipFill>
                <a:blip r:embed="rId2"/>
                <a:stretch>
                  <a:fillRect r="-65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">
            <a:extLst>
              <a:ext uri="{FF2B5EF4-FFF2-40B4-BE49-F238E27FC236}">
                <a16:creationId xmlns:a16="http://schemas.microsoft.com/office/drawing/2014/main" id="{11B1B6A0-334B-4313-92A1-A02452680999}"/>
              </a:ext>
            </a:extLst>
          </p:cNvPr>
          <p:cNvGraphicFramePr/>
          <p:nvPr/>
        </p:nvGraphicFramePr>
        <p:xfrm>
          <a:off x="1295400" y="1930401"/>
          <a:ext cx="7365999" cy="1498599"/>
        </p:xfrm>
        <a:graphic>
          <a:graphicData uri="http://schemas.openxmlformats.org/drawingml/2006/table">
            <a:tbl>
              <a:tblPr/>
              <a:tblGrid>
                <a:gridCol w="400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1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5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9533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( Y +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</a:t>
                      </a: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 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Distributive (5)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533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1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Complement (6)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533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(4)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tangle">
            <a:extLst>
              <a:ext uri="{FF2B5EF4-FFF2-40B4-BE49-F238E27FC236}">
                <a16:creationId xmlns:a16="http://schemas.microsoft.com/office/drawing/2014/main" id="{D4368675-23F1-49CB-866F-98A72861BD0B}"/>
              </a:ext>
            </a:extLst>
          </p:cNvPr>
          <p:cNvSpPr/>
          <p:nvPr/>
        </p:nvSpPr>
        <p:spPr>
          <a:xfrm>
            <a:off x="3124200" y="2001613"/>
            <a:ext cx="2743199" cy="350428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845C9C8A-8A15-489A-A356-2225E21DA6EF}"/>
              </a:ext>
            </a:extLst>
          </p:cNvPr>
          <p:cNvSpPr/>
          <p:nvPr/>
        </p:nvSpPr>
        <p:spPr>
          <a:xfrm>
            <a:off x="3124200" y="25425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10" name="Rectangle">
            <a:extLst>
              <a:ext uri="{FF2B5EF4-FFF2-40B4-BE49-F238E27FC236}">
                <a16:creationId xmlns:a16="http://schemas.microsoft.com/office/drawing/2014/main" id="{58C84535-AD25-4B57-9867-D6F8334FF45E}"/>
              </a:ext>
            </a:extLst>
          </p:cNvPr>
          <p:cNvSpPr/>
          <p:nvPr/>
        </p:nvSpPr>
        <p:spPr>
          <a:xfrm>
            <a:off x="3124200" y="30378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80D4FD-63ED-4894-92E8-8350AECC8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Boolean Algebra: Proving Things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6F610C-96EA-40E4-A574-72B6E6F793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Proving theorems via axioms of Boolean Algebra:">
            <a:extLst>
              <a:ext uri="{FF2B5EF4-FFF2-40B4-BE49-F238E27FC236}">
                <a16:creationId xmlns:a16="http://schemas.microsoft.com/office/drawing/2014/main" id="{0DA2B713-0BC3-4525-BE38-7970B5FB7A9F}"/>
              </a:ext>
            </a:extLst>
          </p:cNvPr>
          <p:cNvSpPr txBox="1"/>
          <p:nvPr/>
        </p:nvSpPr>
        <p:spPr>
          <a:xfrm>
            <a:off x="304801" y="1043941"/>
            <a:ext cx="5367688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Proving theorems via axioms of Boolean Algebra:</a:t>
            </a:r>
          </a:p>
        </p:txBody>
      </p:sp>
      <p:sp>
        <p:nvSpPr>
          <p:cNvPr id="8" name="EX: Prove the theorem:   X • Y  +  X • Y' = X">
            <a:extLst>
              <a:ext uri="{FF2B5EF4-FFF2-40B4-BE49-F238E27FC236}">
                <a16:creationId xmlns:a16="http://schemas.microsoft.com/office/drawing/2014/main" id="{69BDC0C7-9BAE-4D2C-981B-B39FD3E7559E}"/>
              </a:ext>
            </a:extLst>
          </p:cNvPr>
          <p:cNvSpPr txBox="1"/>
          <p:nvPr/>
        </p:nvSpPr>
        <p:spPr>
          <a:xfrm>
            <a:off x="482601" y="1564641"/>
            <a:ext cx="5795176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20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ea typeface="+mn-ea"/>
                <a:cs typeface="+mn-cs"/>
                <a:sym typeface="Helvetica Neue"/>
              </a:rPr>
              <a:t>EX: Prove the theorem:   X • Y  +  X •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ea typeface="+mn-ea"/>
                <a:cs typeface="+mn-cs"/>
                <a:sym typeface="Helvetica Neue"/>
              </a:rPr>
              <a:t>  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ea typeface="+mn-ea"/>
                <a:cs typeface="+mn-cs"/>
                <a:sym typeface="Helvetica Neue"/>
              </a:rPr>
              <a:t> = X</a:t>
            </a:r>
          </a:p>
        </p:txBody>
      </p:sp>
      <p:sp>
        <p:nvSpPr>
          <p:cNvPr id="9" name="EX2: Prove the theorem:       X  +  X • Y  =  X">
            <a:extLst>
              <a:ext uri="{FF2B5EF4-FFF2-40B4-BE49-F238E27FC236}">
                <a16:creationId xmlns:a16="http://schemas.microsoft.com/office/drawing/2014/main" id="{67CE0481-E677-43A1-AAC2-39D620AB5613}"/>
              </a:ext>
            </a:extLst>
          </p:cNvPr>
          <p:cNvSpPr txBox="1"/>
          <p:nvPr/>
        </p:nvSpPr>
        <p:spPr>
          <a:xfrm>
            <a:off x="520701" y="3660141"/>
            <a:ext cx="5548186" cy="367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20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ea typeface="+mn-ea"/>
                <a:cs typeface="+mn-cs"/>
                <a:sym typeface="Helvetica Neue"/>
              </a:rPr>
              <a:t>EX2: Prove the theorem:       X  +  X • Y  =  X</a:t>
            </a:r>
          </a:p>
        </p:txBody>
      </p:sp>
      <p:graphicFrame>
        <p:nvGraphicFramePr>
          <p:cNvPr id="11" name="Table">
            <a:extLst>
              <a:ext uri="{FF2B5EF4-FFF2-40B4-BE49-F238E27FC236}">
                <a16:creationId xmlns:a16="http://schemas.microsoft.com/office/drawing/2014/main" id="{3888C020-842E-4796-980E-C0DFDED9E594}"/>
              </a:ext>
            </a:extLst>
          </p:cNvPr>
          <p:cNvGraphicFramePr/>
          <p:nvPr/>
        </p:nvGraphicFramePr>
        <p:xfrm>
          <a:off x="1308101" y="4053841"/>
          <a:ext cx="7365999" cy="1981200"/>
        </p:xfrm>
        <a:graphic>
          <a:graphicData uri="http://schemas.openxmlformats.org/drawingml/2006/table">
            <a:tbl>
              <a:tblPr/>
              <a:tblGrid>
                <a:gridCol w="400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1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5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1 + X • Y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(4)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( 1 + Y 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Distributive (5)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1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(2)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(4)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Rectangle">
            <a:extLst>
              <a:ext uri="{FF2B5EF4-FFF2-40B4-BE49-F238E27FC236}">
                <a16:creationId xmlns:a16="http://schemas.microsoft.com/office/drawing/2014/main" id="{60BF233C-3DD0-4F09-BC7A-FD4A6F469531}"/>
              </a:ext>
            </a:extLst>
          </p:cNvPr>
          <p:cNvSpPr/>
          <p:nvPr/>
        </p:nvSpPr>
        <p:spPr>
          <a:xfrm>
            <a:off x="3124200" y="41935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13" name="Rectangle">
            <a:extLst>
              <a:ext uri="{FF2B5EF4-FFF2-40B4-BE49-F238E27FC236}">
                <a16:creationId xmlns:a16="http://schemas.microsoft.com/office/drawing/2014/main" id="{9B59D220-19F0-4F66-9F79-8B5E5BDE8717}"/>
              </a:ext>
            </a:extLst>
          </p:cNvPr>
          <p:cNvSpPr/>
          <p:nvPr/>
        </p:nvSpPr>
        <p:spPr>
          <a:xfrm>
            <a:off x="3124200" y="46888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14" name="Rectangle">
            <a:extLst>
              <a:ext uri="{FF2B5EF4-FFF2-40B4-BE49-F238E27FC236}">
                <a16:creationId xmlns:a16="http://schemas.microsoft.com/office/drawing/2014/main" id="{BDC8702D-C1AC-40C3-B7C9-C549AFE9C06C}"/>
              </a:ext>
            </a:extLst>
          </p:cNvPr>
          <p:cNvSpPr/>
          <p:nvPr/>
        </p:nvSpPr>
        <p:spPr>
          <a:xfrm>
            <a:off x="3124200" y="51841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CB661186-4CCB-4FCB-922C-C7F8DE99F90E}"/>
              </a:ext>
            </a:extLst>
          </p:cNvPr>
          <p:cNvSpPr/>
          <p:nvPr/>
        </p:nvSpPr>
        <p:spPr>
          <a:xfrm>
            <a:off x="3124200" y="56794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99D1837-FAE9-4054-A535-92EFD9D2AECD}"/>
                  </a:ext>
                </a:extLst>
              </p:cNvPr>
              <p:cNvSpPr/>
              <p:nvPr/>
            </p:nvSpPr>
            <p:spPr>
              <a:xfrm>
                <a:off x="5257800" y="1492897"/>
                <a:ext cx="46519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99D1837-FAE9-4054-A535-92EFD9D2AE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1492897"/>
                <a:ext cx="465191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96609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96614-9F41-402E-95E6-E8B68962A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067800" cy="1066800"/>
          </a:xfrm>
        </p:spPr>
        <p:txBody>
          <a:bodyPr/>
          <a:lstStyle/>
          <a:p>
            <a:r>
              <a:rPr lang="en-US" err="1"/>
              <a:t>DeMorgan’s</a:t>
            </a:r>
            <a:r>
              <a:rPr lang="en-US"/>
              <a:t> Law: Enabling Transformations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935720-9B35-48B9-966A-D817250CD7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hink of this as a transformation…">
            <a:extLst>
              <a:ext uri="{FF2B5EF4-FFF2-40B4-BE49-F238E27FC236}">
                <a16:creationId xmlns:a16="http://schemas.microsoft.com/office/drawing/2014/main" id="{3B563A68-44C2-4489-805C-7214CF50EC89}"/>
              </a:ext>
            </a:extLst>
          </p:cNvPr>
          <p:cNvSpPr txBox="1">
            <a:spLocks/>
          </p:cNvSpPr>
          <p:nvPr/>
        </p:nvSpPr>
        <p:spPr bwMode="auto">
          <a:xfrm>
            <a:off x="533400" y="2568575"/>
            <a:ext cx="8077200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Char char="¢"/>
              <a:defRPr sz="2400" b="1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24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Char char="¢"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Think of this as a transformation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rPr>
              <a:t>Let’s say we have:  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Char char="§"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  <a:p>
            <a:pPr marL="0" marR="0" lvl="1" indent="2540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rPr>
              <a:t> 			F = A + B + C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Char char="§"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rPr>
              <a:t>Applying </a:t>
            </a:r>
            <a:r>
              <a:rPr kumimoji="0" lang="en-US" sz="24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rPr>
              <a:t>DeMorgan’s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rPr>
              <a:t> Law (12), gives us</a:t>
            </a:r>
          </a:p>
        </p:txBody>
      </p:sp>
      <p:sp>
        <p:nvSpPr>
          <p:cNvPr id="7" name="DeMorgan's Law:">
            <a:extLst>
              <a:ext uri="{FF2B5EF4-FFF2-40B4-BE49-F238E27FC236}">
                <a16:creationId xmlns:a16="http://schemas.microsoft.com/office/drawing/2014/main" id="{91DE4EFD-880C-49DE-B6B1-7B65822663D7}"/>
              </a:ext>
            </a:extLst>
          </p:cNvPr>
          <p:cNvSpPr txBox="1"/>
          <p:nvPr/>
        </p:nvSpPr>
        <p:spPr>
          <a:xfrm>
            <a:off x="330200" y="1222375"/>
            <a:ext cx="1992533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1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DeMorgan's</a:t>
            </a: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 Law:</a:t>
            </a:r>
          </a:p>
        </p:txBody>
      </p:sp>
      <p:sp>
        <p:nvSpPr>
          <p:cNvPr id="8" name="12.  (X + Y + Z + ...)' = X' • Y' • Z' • ...">
            <a:extLst>
              <a:ext uri="{FF2B5EF4-FFF2-40B4-BE49-F238E27FC236}">
                <a16:creationId xmlns:a16="http://schemas.microsoft.com/office/drawing/2014/main" id="{C5E84321-B117-491D-91A1-C62BB0D626C1}"/>
              </a:ext>
            </a:extLst>
          </p:cNvPr>
          <p:cNvSpPr txBox="1"/>
          <p:nvPr/>
        </p:nvSpPr>
        <p:spPr>
          <a:xfrm>
            <a:off x="685800" y="1539875"/>
            <a:ext cx="474489" cy="3731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12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.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</p:txBody>
      </p:sp>
      <p:sp>
        <p:nvSpPr>
          <p:cNvPr id="9" name="12D.  (X • Y • Z • ...) ' = X' + Y' + Z' + ...">
            <a:extLst>
              <a:ext uri="{FF2B5EF4-FFF2-40B4-BE49-F238E27FC236}">
                <a16:creationId xmlns:a16="http://schemas.microsoft.com/office/drawing/2014/main" id="{CF0EE5F0-2EB7-4D60-BD60-DA42342254CD}"/>
              </a:ext>
            </a:extLst>
          </p:cNvPr>
          <p:cNvSpPr txBox="1"/>
          <p:nvPr/>
        </p:nvSpPr>
        <p:spPr>
          <a:xfrm>
            <a:off x="533400" y="1996972"/>
            <a:ext cx="868828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12D.  </a:t>
            </a:r>
          </a:p>
        </p:txBody>
      </p:sp>
      <p:sp>
        <p:nvSpPr>
          <p:cNvPr id="10" name="Line">
            <a:extLst>
              <a:ext uri="{FF2B5EF4-FFF2-40B4-BE49-F238E27FC236}">
                <a16:creationId xmlns:a16="http://schemas.microsoft.com/office/drawing/2014/main" id="{CE44706E-2604-4230-9EE8-44D25219B2A3}"/>
              </a:ext>
            </a:extLst>
          </p:cNvPr>
          <p:cNvSpPr/>
          <p:nvPr/>
        </p:nvSpPr>
        <p:spPr>
          <a:xfrm>
            <a:off x="441325" y="2437059"/>
            <a:ext cx="8396288" cy="1341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4C151F1-B5C8-4FD7-8D51-3A1BEABC2E94}"/>
                  </a:ext>
                </a:extLst>
              </p:cNvPr>
              <p:cNvSpPr/>
              <p:nvPr/>
            </p:nvSpPr>
            <p:spPr>
              <a:xfrm>
                <a:off x="1024459" y="1877720"/>
                <a:ext cx="4332788" cy="4720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(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𝑿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 . 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.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𝒁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. …)</m:t>
                          </m:r>
                        </m:e>
                      </m:acc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A273E"/>
                          </a:solidFill>
                          <a:effectLst/>
                          <a:uLnTx/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𝑿</m:t>
                          </m:r>
                        </m:e>
                      </m:acc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A273E"/>
                          </a:solidFill>
                          <a:effectLst/>
                          <a:uLnTx/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𝒀</m:t>
                          </m:r>
                        </m:e>
                      </m:acc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A273E"/>
                          </a:solidFill>
                          <a:effectLst/>
                          <a:uLnTx/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𝒁</m:t>
                          </m:r>
                        </m:e>
                      </m:acc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A273E"/>
                          </a:solidFill>
                          <a:effectLst/>
                          <a:uLnTx/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+ …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4C151F1-B5C8-4FD7-8D51-3A1BEABC2E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459" y="1877720"/>
                <a:ext cx="4332788" cy="472052"/>
              </a:xfrm>
              <a:prstGeom prst="rect">
                <a:avLst/>
              </a:prstGeom>
              <a:blipFill>
                <a:blip r:embed="rId2"/>
                <a:stretch>
                  <a:fillRect b="-19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8A6A9AB-E221-4806-BD94-60B3F2EB083E}"/>
                  </a:ext>
                </a:extLst>
              </p:cNvPr>
              <p:cNvSpPr/>
              <p:nvPr/>
            </p:nvSpPr>
            <p:spPr>
              <a:xfrm>
                <a:off x="1009219" y="1444744"/>
                <a:ext cx="4188518" cy="4720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(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𝑿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 +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+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𝒁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+…)</m:t>
                          </m:r>
                        </m:e>
                      </m:acc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𝑿</m:t>
                          </m:r>
                        </m:e>
                      </m:acc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.</m:t>
                      </m:r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𝒀</m:t>
                          </m:r>
                        </m:e>
                      </m:acc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.</m:t>
                      </m:r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𝒁</m:t>
                          </m:r>
                        </m:e>
                      </m:acc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. …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8A6A9AB-E221-4806-BD94-60B3F2EB08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219" y="1444744"/>
                <a:ext cx="4188518" cy="472052"/>
              </a:xfrm>
              <a:prstGeom prst="rect">
                <a:avLst/>
              </a:prstGeom>
              <a:blipFill>
                <a:blip r:embed="rId3"/>
                <a:stretch>
                  <a:fillRect r="-1019" b="-19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66C28CB-5787-486C-8848-1A514CFB25AB}"/>
                  </a:ext>
                </a:extLst>
              </p:cNvPr>
              <p:cNvSpPr/>
              <p:nvPr/>
            </p:nvSpPr>
            <p:spPr>
              <a:xfrm>
                <a:off x="2859916" y="5334000"/>
                <a:ext cx="3341556" cy="4498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(</m:t>
                              </m:r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𝑨</m:t>
                              </m:r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+</m:t>
                              </m:r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+</m:t>
                              </m:r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𝑪</m:t>
                              </m:r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)</m:t>
                              </m:r>
                            </m:e>
                          </m:acc>
                        </m:e>
                      </m:acc>
                      <m:r>
                        <a:rPr kumimoji="0" lang="en-US" sz="2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(</m:t>
                          </m:r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𝑨</m:t>
                              </m:r>
                            </m:e>
                          </m:acc>
                          <m:r>
                            <a:rPr kumimoji="0" lang="en-US" sz="20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.</m:t>
                          </m:r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</m:e>
                          </m:acc>
                          <m:r>
                            <a:rPr kumimoji="0" lang="en-US" sz="20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.</m:t>
                          </m:r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𝑪</m:t>
                              </m:r>
                            </m:e>
                          </m:acc>
                          <m:r>
                            <a:rPr kumimoji="0" lang="en-US" sz="20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66C28CB-5787-486C-8848-1A514CFB25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9916" y="5334000"/>
                <a:ext cx="3341556" cy="449803"/>
              </a:xfrm>
              <a:prstGeom prst="rect">
                <a:avLst/>
              </a:prstGeom>
              <a:blipFill>
                <a:blip r:embed="rId4"/>
                <a:stretch>
                  <a:fillRect r="-6569" b="-121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86C52F60-33AC-FB49-87AA-A77406073853}"/>
              </a:ext>
            </a:extLst>
          </p:cNvPr>
          <p:cNvSpPr txBox="1"/>
          <p:nvPr/>
        </p:nvSpPr>
        <p:spPr>
          <a:xfrm>
            <a:off x="685800" y="5968583"/>
            <a:ext cx="7932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At least one of A, B, C is TRUE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--&gt;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It is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the case that A, B, C are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all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false</a:t>
            </a:r>
          </a:p>
        </p:txBody>
      </p:sp>
    </p:spTree>
    <p:extLst>
      <p:ext uri="{BB962C8B-B14F-4D97-AF65-F5344CB8AC3E}">
        <p14:creationId xmlns:p14="http://schemas.microsoft.com/office/powerpoint/2010/main" val="14023064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7FAE0-7005-4026-9184-C15437DE4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DeMorgan’s</a:t>
            </a:r>
            <a:r>
              <a:rPr lang="en-US"/>
              <a:t> Law (Continued)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72B9EB-3B54-45D2-9B6A-C537EC9EAE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7" name="droppedImage.pdf" descr="droppedImage.pdf">
            <a:extLst>
              <a:ext uri="{FF2B5EF4-FFF2-40B4-BE49-F238E27FC236}">
                <a16:creationId xmlns:a16="http://schemas.microsoft.com/office/drawing/2014/main" id="{A83A1D7B-0260-4654-842A-C9FDD0B33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700" y="5575300"/>
            <a:ext cx="1155700" cy="736600"/>
          </a:xfrm>
          <a:prstGeom prst="rect">
            <a:avLst/>
          </a:prstGeom>
          <a:ln w="25400"/>
        </p:spPr>
      </p:pic>
      <p:pic>
        <p:nvPicPr>
          <p:cNvPr id="9" name="droppedImage.pdf" descr="droppedImage.pdf">
            <a:extLst>
              <a:ext uri="{FF2B5EF4-FFF2-40B4-BE49-F238E27FC236}">
                <a16:creationId xmlns:a16="http://schemas.microsoft.com/office/drawing/2014/main" id="{53844D20-6C78-42E7-B014-1B160EE62C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5300" y="3098800"/>
            <a:ext cx="1155700" cy="736600"/>
          </a:xfrm>
          <a:prstGeom prst="rect">
            <a:avLst/>
          </a:prstGeom>
          <a:ln w="25400"/>
        </p:spPr>
      </p:pic>
      <p:sp>
        <p:nvSpPr>
          <p:cNvPr id="13" name="NOR is equivalent to AND…">
            <a:extLst>
              <a:ext uri="{FF2B5EF4-FFF2-40B4-BE49-F238E27FC236}">
                <a16:creationId xmlns:a16="http://schemas.microsoft.com/office/drawing/2014/main" id="{A3B8123B-D8F5-49FD-8982-C66613D0A6DF}"/>
              </a:ext>
            </a:extLst>
          </p:cNvPr>
          <p:cNvSpPr txBox="1"/>
          <p:nvPr/>
        </p:nvSpPr>
        <p:spPr>
          <a:xfrm>
            <a:off x="488133" y="3101975"/>
            <a:ext cx="2998834" cy="574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NOR is equivalent to AND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with inputs complemented</a:t>
            </a:r>
          </a:p>
        </p:txBody>
      </p:sp>
      <p:sp>
        <p:nvSpPr>
          <p:cNvPr id="14" name="NAND is equivalent to OR…">
            <a:extLst>
              <a:ext uri="{FF2B5EF4-FFF2-40B4-BE49-F238E27FC236}">
                <a16:creationId xmlns:a16="http://schemas.microsoft.com/office/drawing/2014/main" id="{57680247-4D99-4DA4-9F33-F3FA209E6CCC}"/>
              </a:ext>
            </a:extLst>
          </p:cNvPr>
          <p:cNvSpPr txBox="1"/>
          <p:nvPr/>
        </p:nvSpPr>
        <p:spPr>
          <a:xfrm>
            <a:off x="554808" y="5586412"/>
            <a:ext cx="2998834" cy="574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NAND is equivalent to OR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with inputs complemented</a:t>
            </a: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8CA822D1-22FB-4FD4-ACB2-8E1014DEDA71}"/>
              </a:ext>
            </a:extLst>
          </p:cNvPr>
          <p:cNvSpPr/>
          <p:nvPr/>
        </p:nvSpPr>
        <p:spPr>
          <a:xfrm>
            <a:off x="441325" y="1993900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A827D479-D733-4776-B19B-371FB272AE5F}"/>
              </a:ext>
            </a:extLst>
          </p:cNvPr>
          <p:cNvSpPr/>
          <p:nvPr/>
        </p:nvSpPr>
        <p:spPr>
          <a:xfrm>
            <a:off x="488950" y="4073525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" name="Interesting — these are conversions between different types of logic That’s useful given you don’t always have every type of gate">
            <a:extLst>
              <a:ext uri="{FF2B5EF4-FFF2-40B4-BE49-F238E27FC236}">
                <a16:creationId xmlns:a16="http://schemas.microsoft.com/office/drawing/2014/main" id="{35A06CF4-4A86-4510-9B9D-713A087C8BD5}"/>
              </a:ext>
            </a:extLst>
          </p:cNvPr>
          <p:cNvSpPr txBox="1"/>
          <p:nvPr/>
        </p:nvSpPr>
        <p:spPr>
          <a:xfrm>
            <a:off x="381000" y="1096010"/>
            <a:ext cx="8574088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hese are conversions between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different types of logic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functions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Th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ey can prove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useful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if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you do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n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o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 have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every type of gate</a:t>
            </a:r>
          </a:p>
        </p:txBody>
      </p:sp>
      <p:pic>
        <p:nvPicPr>
          <p:cNvPr id="34" name="droppedImage.pdf" descr="droppedImage.pdf">
            <a:extLst>
              <a:ext uri="{FF2B5EF4-FFF2-40B4-BE49-F238E27FC236}">
                <a16:creationId xmlns:a16="http://schemas.microsoft.com/office/drawing/2014/main" id="{214D8244-163A-4290-B7BA-F4D07A5927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0700" y="2146300"/>
            <a:ext cx="1155700" cy="736600"/>
          </a:xfrm>
          <a:prstGeom prst="rect">
            <a:avLst/>
          </a:prstGeom>
          <a:ln w="25400"/>
        </p:spPr>
      </p:pic>
      <p:pic>
        <p:nvPicPr>
          <p:cNvPr id="35" name="droppedImage.pdf" descr="droppedImage.pdf">
            <a:extLst>
              <a:ext uri="{FF2B5EF4-FFF2-40B4-BE49-F238E27FC236}">
                <a16:creationId xmlns:a16="http://schemas.microsoft.com/office/drawing/2014/main" id="{8441C9B5-B436-4CED-A959-BF9CCF7074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5300" y="4432300"/>
            <a:ext cx="1155700" cy="736600"/>
          </a:xfrm>
          <a:prstGeom prst="rect">
            <a:avLst/>
          </a:prstGeom>
          <a:ln w="25400"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556073DC-6F01-473D-8D83-C8F1069694FC}"/>
                  </a:ext>
                </a:extLst>
              </p:cNvPr>
              <p:cNvSpPr/>
              <p:nvPr/>
            </p:nvSpPr>
            <p:spPr>
              <a:xfrm>
                <a:off x="672549" y="2270497"/>
                <a:ext cx="2335383" cy="408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39686" lvl="0" indent="0" algn="ctr" defTabSz="914400" rtl="0" eaLnBrk="0" fontAlgn="base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558800" algn="l"/>
                  </a:tabLst>
                  <a:defRPr sz="180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+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𝒀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>
                    <a:solidFill>
                      <a:srgbClr val="2F2F2F"/>
                    </a:solidFill>
                  </a:u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556073DC-6F01-473D-8D83-C8F1069694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549" y="2270497"/>
                <a:ext cx="2335383" cy="408830"/>
              </a:xfrm>
              <a:prstGeom prst="rect">
                <a:avLst/>
              </a:prstGeom>
              <a:blipFill>
                <a:blip r:embed="rId7"/>
                <a:stretch>
                  <a:fillRect r="-10705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2536A2CA-1862-47CA-B68A-7D6E2694B59A}"/>
                  </a:ext>
                </a:extLst>
              </p:cNvPr>
              <p:cNvSpPr/>
              <p:nvPr/>
            </p:nvSpPr>
            <p:spPr>
              <a:xfrm>
                <a:off x="550047" y="4484639"/>
                <a:ext cx="2351413" cy="408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39686" lvl="0" indent="0" algn="ctr" defTabSz="914400" rtl="0" eaLnBrk="0" fontAlgn="base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558800" algn="l"/>
                  </a:tabLst>
                  <a:defRPr sz="180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𝑿𝒀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>
                    <a:solidFill>
                      <a:srgbClr val="2F2F2F"/>
                    </a:solidFill>
                  </a:u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2536A2CA-1862-47CA-B68A-7D6E2694B5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047" y="4484639"/>
                <a:ext cx="2351413" cy="408830"/>
              </a:xfrm>
              <a:prstGeom prst="rect">
                <a:avLst/>
              </a:prstGeom>
              <a:blipFill>
                <a:blip r:embed="rId8"/>
                <a:stretch>
                  <a:fillRect r="-10363" b="-164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92E6DADA-6BDE-444C-9797-D7366F834433}"/>
                  </a:ext>
                </a:extLst>
              </p:cNvPr>
              <p:cNvSpPr/>
              <p:nvPr/>
            </p:nvSpPr>
            <p:spPr>
              <a:xfrm>
                <a:off x="4069957" y="2142093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92E6DADA-6BDE-444C-9797-D7366F8344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9957" y="2142093"/>
                <a:ext cx="409086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A86B7151-804D-4D56-9436-0FA2A7D9AFC2}"/>
                  </a:ext>
                </a:extLst>
              </p:cNvPr>
              <p:cNvSpPr/>
              <p:nvPr/>
            </p:nvSpPr>
            <p:spPr>
              <a:xfrm>
                <a:off x="4084384" y="2383181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A86B7151-804D-4D56-9436-0FA2A7D9AF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4384" y="2383181"/>
                <a:ext cx="394659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D6B1FBE8-4B73-486F-9761-14F5455A3C9F}"/>
                  </a:ext>
                </a:extLst>
              </p:cNvPr>
              <p:cNvSpPr/>
              <p:nvPr/>
            </p:nvSpPr>
            <p:spPr>
              <a:xfrm>
                <a:off x="4076945" y="3114814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D6B1FBE8-4B73-486F-9761-14F5455A3C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6945" y="3114814"/>
                <a:ext cx="409086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3C96A6F4-0E66-4818-A6EC-D0025AFF54A0}"/>
                  </a:ext>
                </a:extLst>
              </p:cNvPr>
              <p:cNvSpPr/>
              <p:nvPr/>
            </p:nvSpPr>
            <p:spPr>
              <a:xfrm>
                <a:off x="4091372" y="3355902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3C96A6F4-0E66-4818-A6EC-D0025AFF54A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1372" y="3355902"/>
                <a:ext cx="394659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EB40FF31-FF28-486B-A85E-C8F82AC31A42}"/>
                  </a:ext>
                </a:extLst>
              </p:cNvPr>
              <p:cNvSpPr/>
              <p:nvPr/>
            </p:nvSpPr>
            <p:spPr>
              <a:xfrm>
                <a:off x="4091372" y="4429826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EB40FF31-FF28-486B-A85E-C8F82AC31A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1372" y="4429826"/>
                <a:ext cx="409086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E39EF8B-66FC-4A24-8EED-E6EF86975E9E}"/>
                  </a:ext>
                </a:extLst>
              </p:cNvPr>
              <p:cNvSpPr/>
              <p:nvPr/>
            </p:nvSpPr>
            <p:spPr>
              <a:xfrm>
                <a:off x="4105799" y="4670914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E39EF8B-66FC-4A24-8EED-E6EF86975E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799" y="4670914"/>
                <a:ext cx="394659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024EB1D5-A30F-4CA5-8CA8-10E6ADEEE918}"/>
                  </a:ext>
                </a:extLst>
              </p:cNvPr>
              <p:cNvSpPr/>
              <p:nvPr/>
            </p:nvSpPr>
            <p:spPr>
              <a:xfrm>
                <a:off x="5289299" y="4555560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024EB1D5-A30F-4CA5-8CA8-10E6ADEEE91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299" y="4555560"/>
                <a:ext cx="415498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26CC3D3-A0E8-4FFE-B43D-FD5CA7B73FE2}"/>
                  </a:ext>
                </a:extLst>
              </p:cNvPr>
              <p:cNvSpPr/>
              <p:nvPr/>
            </p:nvSpPr>
            <p:spPr>
              <a:xfrm>
                <a:off x="5289299" y="5682734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26CC3D3-A0E8-4FFE-B43D-FD5CA7B73F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299" y="5682734"/>
                <a:ext cx="415498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283F7AB-3A4B-46F8-B369-B2B07B3D54D8}"/>
                  </a:ext>
                </a:extLst>
              </p:cNvPr>
              <p:cNvSpPr/>
              <p:nvPr/>
            </p:nvSpPr>
            <p:spPr>
              <a:xfrm>
                <a:off x="4114864" y="5586412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283F7AB-3A4B-46F8-B369-B2B07B3D54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4864" y="5586412"/>
                <a:ext cx="409086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7F79A88D-EC7D-4CD3-8FC2-C660F0A49F79}"/>
                  </a:ext>
                </a:extLst>
              </p:cNvPr>
              <p:cNvSpPr/>
              <p:nvPr/>
            </p:nvSpPr>
            <p:spPr>
              <a:xfrm>
                <a:off x="4129291" y="5827500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7F79A88D-EC7D-4CD3-8FC2-C660F0A49F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9291" y="5827500"/>
                <a:ext cx="394659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98C015F-C00A-464D-9119-856F5776C00B}"/>
                  </a:ext>
                </a:extLst>
              </p:cNvPr>
              <p:cNvSpPr/>
              <p:nvPr/>
            </p:nvSpPr>
            <p:spPr>
              <a:xfrm>
                <a:off x="5331645" y="2274473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98C015F-C00A-464D-9119-856F5776C0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1645" y="2274473"/>
                <a:ext cx="401071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9742D8B-6F0C-4461-951E-B69BD1E8C064}"/>
                  </a:ext>
                </a:extLst>
              </p:cNvPr>
              <p:cNvSpPr/>
              <p:nvPr/>
            </p:nvSpPr>
            <p:spPr>
              <a:xfrm>
                <a:off x="5285864" y="3208880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9742D8B-6F0C-4461-951E-B69BD1E8C0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5864" y="3208880"/>
                <a:ext cx="401071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Table">
                <a:extLst>
                  <a:ext uri="{FF2B5EF4-FFF2-40B4-BE49-F238E27FC236}">
                    <a16:creationId xmlns:a16="http://schemas.microsoft.com/office/drawing/2014/main" id="{1317329A-24D8-41B8-8880-263E552B5E30}"/>
                  </a:ext>
                </a:extLst>
              </p:cNvPr>
              <p:cNvGraphicFramePr/>
              <p:nvPr/>
            </p:nvGraphicFramePr>
            <p:xfrm>
              <a:off x="6187271" y="4555560"/>
              <a:ext cx="2634113" cy="1557335"/>
            </p:xfrm>
            <a:graphic>
              <a:graphicData uri="http://schemas.openxmlformats.org/drawingml/2006/table">
                <a:tbl>
                  <a:tblPr/>
                  <a:tblGrid>
                    <a:gridCol w="27804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804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5722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  <m:r>
                                  <a:rPr lang="en-US" sz="1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4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Table">
                <a:extLst>
                  <a:ext uri="{FF2B5EF4-FFF2-40B4-BE49-F238E27FC236}">
                    <a16:creationId xmlns:a16="http://schemas.microsoft.com/office/drawing/2014/main" id="{1317329A-24D8-41B8-8880-263E552B5E30}"/>
                  </a:ext>
                </a:extLst>
              </p:cNvPr>
              <p:cNvGraphicFramePr/>
              <p:nvPr>
                <p:extLst/>
              </p:nvPr>
            </p:nvGraphicFramePr>
            <p:xfrm>
              <a:off x="6187271" y="4555560"/>
              <a:ext cx="2634113" cy="1557335"/>
            </p:xfrm>
            <a:graphic>
              <a:graphicData uri="http://schemas.openxmlformats.org/drawingml/2006/table">
                <a:tbl>
                  <a:tblPr/>
                  <a:tblGrid>
                    <a:gridCol w="27804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804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5722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21739" r="-876087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121739" r="-776087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82258" r="-187903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491304" r="-406522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591304" r="-306522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252381" r="-11905" b="-4313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4" name="Table">
                <a:extLst>
                  <a:ext uri="{FF2B5EF4-FFF2-40B4-BE49-F238E27FC236}">
                    <a16:creationId xmlns:a16="http://schemas.microsoft.com/office/drawing/2014/main" id="{05D42A9C-1879-45A6-BA53-A22639424C5A}"/>
                  </a:ext>
                </a:extLst>
              </p:cNvPr>
              <p:cNvGraphicFramePr/>
              <p:nvPr/>
            </p:nvGraphicFramePr>
            <p:xfrm>
              <a:off x="6096001" y="2280281"/>
              <a:ext cx="2725384" cy="1557335"/>
            </p:xfrm>
            <a:graphic>
              <a:graphicData uri="http://schemas.openxmlformats.org/drawingml/2006/table">
                <a:tbl>
                  <a:tblPr/>
                  <a:tblGrid>
                    <a:gridCol w="2876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76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8346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8840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4" name="Table">
                <a:extLst>
                  <a:ext uri="{FF2B5EF4-FFF2-40B4-BE49-F238E27FC236}">
                    <a16:creationId xmlns:a16="http://schemas.microsoft.com/office/drawing/2014/main" id="{05D42A9C-1879-45A6-BA53-A22639424C5A}"/>
                  </a:ext>
                </a:extLst>
              </p:cNvPr>
              <p:cNvGraphicFramePr/>
              <p:nvPr>
                <p:extLst/>
              </p:nvPr>
            </p:nvGraphicFramePr>
            <p:xfrm>
              <a:off x="6096001" y="2280281"/>
              <a:ext cx="2725384" cy="1557335"/>
            </p:xfrm>
            <a:graphic>
              <a:graphicData uri="http://schemas.openxmlformats.org/drawingml/2006/table">
                <a:tbl>
                  <a:tblPr/>
                  <a:tblGrid>
                    <a:gridCol w="2876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76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8346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8840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42553" r="-872340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139583" r="-754167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89844" r="-182813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506250" r="-387500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619149" r="-295745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260000" r="-6923" b="-42941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218908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9" grpId="0"/>
      <p:bldP spid="40" grpId="0"/>
      <p:bldP spid="41" grpId="0"/>
      <p:bldP spid="4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64135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4: Combinational Logic 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28 February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77639900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8C16DD7F-8F69-3A4C-8CDD-D9C52CD54EB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4478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We Did Not Cover the Following Slides in Lecture 4</a:t>
            </a:r>
          </a:p>
        </p:txBody>
      </p:sp>
      <p:sp>
        <p:nvSpPr>
          <p:cNvPr id="192514" name="Subtitle 2">
            <a:extLst>
              <a:ext uri="{FF2B5EF4-FFF2-40B4-BE49-F238E27FC236}">
                <a16:creationId xmlns:a16="http://schemas.microsoft.com/office/drawing/2014/main" id="{8571FC84-2B72-F842-845A-39A744E1953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EDED13E1-14D2-144E-885C-9DD833354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7B9883-4B62-1449-B234-79EF72371EA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069659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Using Boolean Equations </a:t>
            </a:r>
            <a:br>
              <a:rPr lang="en-US"/>
            </a:br>
            <a:r>
              <a:rPr lang="en-US"/>
              <a:t>to Represent a Logic Circuit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395482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8F00F-ED71-524F-ABDA-2FA629578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 of Products Form: Key Idea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7214AF-1B11-A04D-B4E7-D7B87AB163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Assume we have the truth table of a Boolean Function</a:t>
            </a:r>
          </a:p>
          <a:p>
            <a:endParaRPr lang="en-US"/>
          </a:p>
          <a:p>
            <a:r>
              <a:rPr lang="en-US"/>
              <a:t>How do we express the function in terms of the inputs in a </a:t>
            </a:r>
            <a:r>
              <a:rPr lang="en-US" b="1"/>
              <a:t>standard</a:t>
            </a:r>
            <a:r>
              <a:rPr lang="en-US"/>
              <a:t> manner?</a:t>
            </a:r>
          </a:p>
          <a:p>
            <a:endParaRPr lang="en-US"/>
          </a:p>
          <a:p>
            <a:r>
              <a:rPr lang="en-US"/>
              <a:t>Idea: </a:t>
            </a:r>
            <a:r>
              <a:rPr lang="en-US" b="1">
                <a:solidFill>
                  <a:srgbClr val="0000FF"/>
                </a:solidFill>
              </a:rPr>
              <a:t>Sum of Products </a:t>
            </a:r>
            <a:r>
              <a:rPr lang="en-US"/>
              <a:t>form</a:t>
            </a:r>
          </a:p>
          <a:p>
            <a:r>
              <a:rPr lang="en-US">
                <a:solidFill>
                  <a:srgbClr val="FF0000"/>
                </a:solidFill>
              </a:rPr>
              <a:t>Express the truth table as a two-level Boolean expression</a:t>
            </a:r>
          </a:p>
          <a:p>
            <a:pPr lvl="1"/>
            <a:r>
              <a:rPr lang="en-US"/>
              <a:t>that contains </a:t>
            </a:r>
            <a:r>
              <a:rPr lang="en-US" b="1"/>
              <a:t>all</a:t>
            </a:r>
            <a:r>
              <a:rPr lang="en-US"/>
              <a:t> input variable combinations that result in a 1 output</a:t>
            </a:r>
          </a:p>
          <a:p>
            <a:pPr lvl="1"/>
            <a:r>
              <a:rPr lang="en-US"/>
              <a:t>If ANY of the combinations of input variables that results in a 1 is TRUE, then the output is 1</a:t>
            </a:r>
          </a:p>
          <a:p>
            <a:pPr lvl="1"/>
            <a:r>
              <a:rPr lang="en-US"/>
              <a:t>F = OR of all input variable combinations that result in a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575FBF-4A20-3047-A729-9A7BF4C20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5442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A8A95-50CC-442B-8DE4-E16D249FF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Definitions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A6A2904-4E13-44AC-B7CC-822EDAA4C48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>
                    <a:solidFill>
                      <a:srgbClr val="C00000"/>
                    </a:solidFill>
                    <a:ea typeface="+mn-ea"/>
                    <a:cs typeface="+mn-cs"/>
                  </a:rPr>
                  <a:t>Complement: </a:t>
                </a:r>
                <a:r>
                  <a:rPr lang="en-US">
                    <a:solidFill>
                      <a:srgbClr val="000000"/>
                    </a:solidFill>
                    <a:ea typeface="+mn-ea"/>
                    <a:cs typeface="+mn-cs"/>
                  </a:rPr>
                  <a:t>variable with a bar over it</a:t>
                </a:r>
                <a:br>
                  <a:rPr lang="en-US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𝑨</m:t>
                        </m:r>
                      </m:e>
                    </m:bar>
                  </m:oMath>
                </a14:m>
                <a:r>
                  <a:rPr lang="en-US" b="1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𝑩</m:t>
                        </m:r>
                      </m:e>
                    </m:bar>
                  </m:oMath>
                </a14:m>
                <a:r>
                  <a:rPr lang="en-US" b="1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</m:oMath>
                </a14:m>
                <a:endParaRPr lang="en-US" b="1">
                  <a:solidFill>
                    <a:srgbClr val="000000"/>
                  </a:solidFill>
                  <a:latin typeface="Calibri" pitchFamily="34" charset="0"/>
                  <a:ea typeface="+mn-ea"/>
                  <a:cs typeface="+mn-cs"/>
                </a:endParaRP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>
                    <a:solidFill>
                      <a:srgbClr val="C00000"/>
                    </a:solidFill>
                    <a:ea typeface="+mn-ea"/>
                    <a:cs typeface="+mn-cs"/>
                  </a:rPr>
                  <a:t>Literal: </a:t>
                </a:r>
                <a:r>
                  <a:rPr lang="en-US">
                    <a:solidFill>
                      <a:srgbClr val="000000"/>
                    </a:solidFill>
                    <a:ea typeface="+mn-ea"/>
                    <a:cs typeface="+mn-cs"/>
                  </a:rPr>
                  <a:t>variable or its complement</a:t>
                </a:r>
                <a:b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𝑨</m:t>
                    </m: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, 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𝑨</m:t>
                        </m:r>
                      </m:e>
                    </m:ba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𝑩</m:t>
                    </m: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𝑩</m:t>
                        </m:r>
                      </m:e>
                    </m:ba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𝑪</m:t>
                    </m: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</a:t>
                </a: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>
                    <a:solidFill>
                      <a:srgbClr val="C00000"/>
                    </a:solidFill>
                    <a:ea typeface="+mn-ea"/>
                    <a:cs typeface="+mn-cs"/>
                  </a:rPr>
                  <a:t>Implicant: </a:t>
                </a:r>
                <a:r>
                  <a:rPr lang="en-US">
                    <a:solidFill>
                      <a:srgbClr val="000000"/>
                    </a:solidFill>
                    <a:ea typeface="+mn-ea"/>
                    <a:cs typeface="+mn-cs"/>
                  </a:rPr>
                  <a:t>product (AND) of literals</a:t>
                </a:r>
                <a:b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𝑪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</a:t>
                </a: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err="1">
                    <a:solidFill>
                      <a:srgbClr val="C00000"/>
                    </a:solidFill>
                    <a:ea typeface="+mn-ea"/>
                    <a:cs typeface="+mn-cs"/>
                  </a:rPr>
                  <a:t>Minterm</a:t>
                </a:r>
                <a:r>
                  <a:rPr lang="en-US" b="1">
                    <a:solidFill>
                      <a:srgbClr val="C00000"/>
                    </a:solidFill>
                    <a:ea typeface="+mn-ea"/>
                    <a:cs typeface="+mn-cs"/>
                  </a:rPr>
                  <a:t>: </a:t>
                </a:r>
                <a:r>
                  <a:rPr lang="en-US">
                    <a:solidFill>
                      <a:srgbClr val="0000FF"/>
                    </a:solidFill>
                    <a:ea typeface="+mn-ea"/>
                    <a:cs typeface="+mn-cs"/>
                  </a:rPr>
                  <a:t>product (AND) that includes </a:t>
                </a:r>
                <a:r>
                  <a:rPr lang="en-US" b="1">
                    <a:solidFill>
                      <a:srgbClr val="0000FF"/>
                    </a:solidFill>
                    <a:ea typeface="+mn-ea"/>
                    <a:cs typeface="+mn-cs"/>
                  </a:rPr>
                  <a:t>all</a:t>
                </a:r>
                <a:r>
                  <a:rPr lang="en-US">
                    <a:solidFill>
                      <a:srgbClr val="0000FF"/>
                    </a:solidFill>
                    <a:ea typeface="+mn-ea"/>
                    <a:cs typeface="+mn-cs"/>
                  </a:rPr>
                  <a:t> input variables</a:t>
                </a:r>
                <a:b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𝑩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𝑪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</a:t>
                </a:r>
                <a:endParaRPr lang="en-US" b="1">
                  <a:solidFill>
                    <a:srgbClr val="000000"/>
                  </a:solidFill>
                  <a:ea typeface="+mn-ea"/>
                  <a:cs typeface="+mn-cs"/>
                </a:endParaRP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err="1">
                    <a:solidFill>
                      <a:srgbClr val="C00000"/>
                    </a:solidFill>
                    <a:ea typeface="+mn-ea"/>
                    <a:cs typeface="+mn-cs"/>
                  </a:rPr>
                  <a:t>Maxterm</a:t>
                </a:r>
                <a:r>
                  <a:rPr lang="en-US" b="1">
                    <a:solidFill>
                      <a:srgbClr val="C00000"/>
                    </a:solidFill>
                    <a:ea typeface="+mn-ea"/>
                    <a:cs typeface="+mn-cs"/>
                  </a:rPr>
                  <a:t>: </a:t>
                </a:r>
                <a:r>
                  <a:rPr lang="en-US">
                    <a:solidFill>
                      <a:srgbClr val="0000FF"/>
                    </a:solidFill>
                    <a:ea typeface="+mn-ea"/>
                    <a:cs typeface="+mn-cs"/>
                  </a:rPr>
                  <a:t>sum (OR) that includes </a:t>
                </a:r>
                <a:r>
                  <a:rPr lang="en-US" b="1">
                    <a:solidFill>
                      <a:srgbClr val="0000FF"/>
                    </a:solidFill>
                    <a:ea typeface="+mn-ea"/>
                    <a:cs typeface="+mn-cs"/>
                  </a:rPr>
                  <a:t>all</a:t>
                </a:r>
                <a:r>
                  <a:rPr lang="en-US">
                    <a:solidFill>
                      <a:srgbClr val="0000FF"/>
                    </a:solidFill>
                    <a:ea typeface="+mn-ea"/>
                    <a:cs typeface="+mn-cs"/>
                  </a:rPr>
                  <a:t> input variables</a:t>
                </a:r>
                <a:br>
                  <a:rPr lang="en-US" b="1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𝑩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)</m:t>
                    </m:r>
                  </m:oMath>
                </a14:m>
                <a:endParaRPr lang="en-US" b="1">
                  <a:solidFill>
                    <a:srgbClr val="000000"/>
                  </a:solidFill>
                  <a:latin typeface="Calibri" pitchFamily="34" charset="0"/>
                  <a:ea typeface="+mn-ea"/>
                  <a:cs typeface="+mn-cs"/>
                </a:endParaRPr>
              </a:p>
              <a:p>
                <a:endParaRPr lang="en-US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A6A2904-4E13-44AC-B7CC-822EDAA4C48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83" t="-939" b="-25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18E9C-B0E9-46D0-8C11-E2F352EE0E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1124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0DABD-6FAD-4D7D-A00B-C183C89CB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Two-Level Canonical (Standard) 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9C9862-EE63-4AC0-BD96-9AF54615A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>
                <a:solidFill>
                  <a:srgbClr val="0000CC"/>
                </a:solidFill>
              </a:rPr>
              <a:t>Truth table </a:t>
            </a:r>
            <a:r>
              <a:rPr lang="en-US" b="0"/>
              <a:t>is the unique </a:t>
            </a:r>
            <a:r>
              <a:rPr lang="en-US" b="0">
                <a:solidFill>
                  <a:srgbClr val="FF0000"/>
                </a:solidFill>
              </a:rPr>
              <a:t>signature</a:t>
            </a:r>
            <a:r>
              <a:rPr lang="en-US" b="0"/>
              <a:t> of a Boolean </a:t>
            </a:r>
            <a:r>
              <a:rPr lang="en-US" b="0" i="1"/>
              <a:t>function</a:t>
            </a:r>
            <a:r>
              <a:rPr lang="en-US" b="0"/>
              <a:t> …</a:t>
            </a:r>
          </a:p>
          <a:p>
            <a:pPr lvl="1"/>
            <a:r>
              <a:rPr lang="en-US" b="0"/>
              <a:t>But, it is an expensive representation</a:t>
            </a:r>
          </a:p>
          <a:p>
            <a:endParaRPr lang="en-US" b="0"/>
          </a:p>
          <a:p>
            <a:r>
              <a:rPr lang="en-US"/>
              <a:t>A B</a:t>
            </a:r>
            <a:r>
              <a:rPr lang="en-US" b="0"/>
              <a:t>oolean function can have many alternative Boolean expressions</a:t>
            </a:r>
          </a:p>
          <a:p>
            <a:pPr lvl="1"/>
            <a:r>
              <a:rPr lang="en-US" b="0"/>
              <a:t>i.e., many alternative Boolean expressions (and gate realizations) may have the same truth table (and function)</a:t>
            </a:r>
          </a:p>
          <a:p>
            <a:endParaRPr lang="en-US" b="0">
              <a:solidFill>
                <a:srgbClr val="008A3E"/>
              </a:solidFill>
            </a:endParaRPr>
          </a:p>
          <a:p>
            <a:r>
              <a:rPr lang="en-US" b="0">
                <a:solidFill>
                  <a:srgbClr val="008A3E"/>
                </a:solidFill>
              </a:rPr>
              <a:t>Canonical</a:t>
            </a:r>
            <a:r>
              <a:rPr lang="en-US" b="0"/>
              <a:t> form: </a:t>
            </a:r>
            <a:r>
              <a:rPr lang="en-US" b="0">
                <a:solidFill>
                  <a:srgbClr val="0000FF"/>
                </a:solidFill>
              </a:rPr>
              <a:t>standard form for a Boolean expression </a:t>
            </a:r>
          </a:p>
          <a:p>
            <a:pPr lvl="1"/>
            <a:r>
              <a:rPr lang="en-US" b="0"/>
              <a:t>Provides a unique algebraic signature 		</a:t>
            </a:r>
          </a:p>
          <a:p>
            <a:pPr lvl="1"/>
            <a:r>
              <a:rPr lang="en-US" b="0">
                <a:solidFill>
                  <a:srgbClr val="0000CC"/>
                </a:solidFill>
              </a:rPr>
              <a:t>If they all say the same thing, why do we care?</a:t>
            </a:r>
          </a:p>
          <a:p>
            <a:pPr lvl="2"/>
            <a:r>
              <a:rPr lang="en-US">
                <a:solidFill>
                  <a:srgbClr val="0000CC"/>
                </a:solidFill>
              </a:rPr>
              <a:t>Different Boolean expressions lead to different gate realizations</a:t>
            </a:r>
            <a:endParaRPr lang="en-US" b="0">
              <a:solidFill>
                <a:srgbClr val="0000CC"/>
              </a:solidFill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32F721-6E40-4868-808C-8A05A8AA29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5147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Title 4">
            <a:extLst>
              <a:ext uri="{FF2B5EF4-FFF2-40B4-BE49-F238E27FC236}">
                <a16:creationId xmlns:a16="http://schemas.microsoft.com/office/drawing/2014/main" id="{397DE8DC-83CE-9643-8E11-90300BD58AB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Fundamental Concepts</a:t>
            </a:r>
          </a:p>
        </p:txBody>
      </p:sp>
      <p:sp>
        <p:nvSpPr>
          <p:cNvPr id="353282" name="Subtitle 5">
            <a:extLst>
              <a:ext uri="{FF2B5EF4-FFF2-40B4-BE49-F238E27FC236}">
                <a16:creationId xmlns:a16="http://schemas.microsoft.com/office/drawing/2014/main" id="{4D939904-78A6-A74E-A4CF-491A674545D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3283" name="Slide Number Placeholder 3">
            <a:extLst>
              <a:ext uri="{FF2B5EF4-FFF2-40B4-BE49-F238E27FC236}">
                <a16:creationId xmlns:a16="http://schemas.microsoft.com/office/drawing/2014/main" id="{D945086C-7E2A-1A41-AD24-E58AF866E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62435D-1117-BB41-BBD4-D4589DE982E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5642682"/>
      </p:ext>
    </p:ext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62D5-4093-4F37-828A-9504C7B29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Two-Level Canonical Forms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0C6606-917F-47B2-9A3D-37E3CAD2DE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Sum of Products Form (SOP)">
            <a:extLst>
              <a:ext uri="{FF2B5EF4-FFF2-40B4-BE49-F238E27FC236}">
                <a16:creationId xmlns:a16="http://schemas.microsoft.com/office/drawing/2014/main" id="{8932D58A-4676-49CD-ABCB-FF801FA4427F}"/>
              </a:ext>
            </a:extLst>
          </p:cNvPr>
          <p:cNvSpPr txBox="1"/>
          <p:nvPr/>
        </p:nvSpPr>
        <p:spPr>
          <a:xfrm>
            <a:off x="457200" y="1066800"/>
            <a:ext cx="3722622" cy="367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2000" b="1" i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Sum of Products Form (SOP)</a:t>
            </a:r>
          </a:p>
        </p:txBody>
      </p:sp>
      <p:sp>
        <p:nvSpPr>
          <p:cNvPr id="6" name="also known as disjunctive normal form or minterm expansion">
            <a:extLst>
              <a:ext uri="{FF2B5EF4-FFF2-40B4-BE49-F238E27FC236}">
                <a16:creationId xmlns:a16="http://schemas.microsoft.com/office/drawing/2014/main" id="{368550AC-4835-4B22-9560-39DF639139D1}"/>
              </a:ext>
            </a:extLst>
          </p:cNvPr>
          <p:cNvSpPr txBox="1"/>
          <p:nvPr/>
        </p:nvSpPr>
        <p:spPr>
          <a:xfrm>
            <a:off x="516808" y="1447800"/>
            <a:ext cx="7788992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A</a:t>
            </a:r>
            <a:r>
              <a: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lso known as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disjunctive normal form </a:t>
            </a:r>
            <a:r>
              <a: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or </a:t>
            </a:r>
            <a:r>
              <a:rPr kumimoji="0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expansion</a:t>
            </a:r>
          </a:p>
        </p:txBody>
      </p:sp>
      <p:sp>
        <p:nvSpPr>
          <p:cNvPr id="8" name="0  1 1">
            <a:extLst>
              <a:ext uri="{FF2B5EF4-FFF2-40B4-BE49-F238E27FC236}">
                <a16:creationId xmlns:a16="http://schemas.microsoft.com/office/drawing/2014/main" id="{6B3A27DD-A0A9-4B79-A481-751C43DC79EF}"/>
              </a:ext>
            </a:extLst>
          </p:cNvPr>
          <p:cNvSpPr txBox="1"/>
          <p:nvPr/>
        </p:nvSpPr>
        <p:spPr>
          <a:xfrm>
            <a:off x="3215959" y="2116811"/>
            <a:ext cx="748985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233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215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144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9" name="1 0 0">
            <a:extLst>
              <a:ext uri="{FF2B5EF4-FFF2-40B4-BE49-F238E27FC236}">
                <a16:creationId xmlns:a16="http://schemas.microsoft.com/office/drawing/2014/main" id="{B6DAB490-F947-4EFD-A676-DB35FF1B1405}"/>
              </a:ext>
            </a:extLst>
          </p:cNvPr>
          <p:cNvSpPr txBox="1"/>
          <p:nvPr/>
        </p:nvSpPr>
        <p:spPr>
          <a:xfrm>
            <a:off x="4270059" y="2116811"/>
            <a:ext cx="74490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431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  <a:r>
              <a:rPr kumimoji="0" sz="1800" b="1" i="0" u="none" strike="noStrike" kern="1200" cap="none" spc="63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0" name="1 0  1">
            <a:extLst>
              <a:ext uri="{FF2B5EF4-FFF2-40B4-BE49-F238E27FC236}">
                <a16:creationId xmlns:a16="http://schemas.microsoft.com/office/drawing/2014/main" id="{B2CE8471-85A1-46F7-B08D-68E73941C143}"/>
              </a:ext>
            </a:extLst>
          </p:cNvPr>
          <p:cNvSpPr txBox="1"/>
          <p:nvPr/>
        </p:nvSpPr>
        <p:spPr>
          <a:xfrm>
            <a:off x="5374959" y="2116811"/>
            <a:ext cx="73526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06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1" name="1 1 0">
            <a:extLst>
              <a:ext uri="{FF2B5EF4-FFF2-40B4-BE49-F238E27FC236}">
                <a16:creationId xmlns:a16="http://schemas.microsoft.com/office/drawing/2014/main" id="{EFF1B7D6-B018-45FB-B092-939815BD0D96}"/>
              </a:ext>
            </a:extLst>
          </p:cNvPr>
          <p:cNvSpPr txBox="1"/>
          <p:nvPr/>
        </p:nvSpPr>
        <p:spPr>
          <a:xfrm>
            <a:off x="6416359" y="2116811"/>
            <a:ext cx="694617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7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8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2" name="1 1 1">
            <a:extLst>
              <a:ext uri="{FF2B5EF4-FFF2-40B4-BE49-F238E27FC236}">
                <a16:creationId xmlns:a16="http://schemas.microsoft.com/office/drawing/2014/main" id="{EFFD4781-4DBC-4AFC-891C-D71D84BB8E07}"/>
              </a:ext>
            </a:extLst>
          </p:cNvPr>
          <p:cNvSpPr txBox="1"/>
          <p:nvPr/>
        </p:nvSpPr>
        <p:spPr>
          <a:xfrm>
            <a:off x="7470459" y="2116811"/>
            <a:ext cx="68775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52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6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graphicFrame>
        <p:nvGraphicFramePr>
          <p:cNvPr id="13" name="Table">
            <a:extLst>
              <a:ext uri="{FF2B5EF4-FFF2-40B4-BE49-F238E27FC236}">
                <a16:creationId xmlns:a16="http://schemas.microsoft.com/office/drawing/2014/main" id="{144052A9-5952-4173-8611-29AAA8573D6E}"/>
              </a:ext>
            </a:extLst>
          </p:cNvPr>
          <p:cNvGraphicFramePr/>
          <p:nvPr/>
        </p:nvGraphicFramePr>
        <p:xfrm>
          <a:off x="521653" y="2112787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Line">
            <a:extLst>
              <a:ext uri="{FF2B5EF4-FFF2-40B4-BE49-F238E27FC236}">
                <a16:creationId xmlns:a16="http://schemas.microsoft.com/office/drawing/2014/main" id="{221A9BEF-D1DD-4655-A14B-32A73F3C5C6B}"/>
              </a:ext>
            </a:extLst>
          </p:cNvPr>
          <p:cNvSpPr/>
          <p:nvPr/>
        </p:nvSpPr>
        <p:spPr>
          <a:xfrm flipV="1">
            <a:off x="3261401" y="2682152"/>
            <a:ext cx="699801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BE371FF1-4F6B-4625-B43A-EECCA66E8CD5}"/>
              </a:ext>
            </a:extLst>
          </p:cNvPr>
          <p:cNvSpPr/>
          <p:nvPr/>
        </p:nvSpPr>
        <p:spPr>
          <a:xfrm>
            <a:off x="2347913" y="2695296"/>
            <a:ext cx="1271138" cy="6768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2" h="21216" extrusionOk="0">
                <a:moveTo>
                  <a:pt x="20958" y="0"/>
                </a:moveTo>
                <a:cubicBezTo>
                  <a:pt x="20958" y="0"/>
                  <a:pt x="21600" y="9797"/>
                  <a:pt x="17296" y="15698"/>
                </a:cubicBezTo>
                <a:cubicBezTo>
                  <a:pt x="12992" y="21600"/>
                  <a:pt x="0" y="21211"/>
                  <a:pt x="0" y="21211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6" name="Line">
            <a:extLst>
              <a:ext uri="{FF2B5EF4-FFF2-40B4-BE49-F238E27FC236}">
                <a16:creationId xmlns:a16="http://schemas.microsoft.com/office/drawing/2014/main" id="{74A13012-4D71-434F-9430-3CA5F6BA15B2}"/>
              </a:ext>
            </a:extLst>
          </p:cNvPr>
          <p:cNvSpPr/>
          <p:nvPr/>
        </p:nvSpPr>
        <p:spPr>
          <a:xfrm>
            <a:off x="4320859" y="2680381"/>
            <a:ext cx="744617" cy="3212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14E7C4EC-7BF7-4B70-92A6-989F4779A713}"/>
              </a:ext>
            </a:extLst>
          </p:cNvPr>
          <p:cNvSpPr/>
          <p:nvPr/>
        </p:nvSpPr>
        <p:spPr>
          <a:xfrm flipV="1">
            <a:off x="5425759" y="26803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:a16="http://schemas.microsoft.com/office/drawing/2014/main" id="{D9C5C5E6-4F6F-4732-B11A-FE6C01899253}"/>
              </a:ext>
            </a:extLst>
          </p:cNvPr>
          <p:cNvSpPr/>
          <p:nvPr/>
        </p:nvSpPr>
        <p:spPr>
          <a:xfrm flipV="1">
            <a:off x="6467159" y="26803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" name="Line">
            <a:extLst>
              <a:ext uri="{FF2B5EF4-FFF2-40B4-BE49-F238E27FC236}">
                <a16:creationId xmlns:a16="http://schemas.microsoft.com/office/drawing/2014/main" id="{E37A17DE-BBD2-4F38-B76B-EF9ACDDE6339}"/>
              </a:ext>
            </a:extLst>
          </p:cNvPr>
          <p:cNvSpPr/>
          <p:nvPr/>
        </p:nvSpPr>
        <p:spPr>
          <a:xfrm>
            <a:off x="7521259" y="2680381"/>
            <a:ext cx="625555" cy="5474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" name="Line">
            <a:extLst>
              <a:ext uri="{FF2B5EF4-FFF2-40B4-BE49-F238E27FC236}">
                <a16:creationId xmlns:a16="http://schemas.microsoft.com/office/drawing/2014/main" id="{5A0C543F-6335-4721-B6E4-976C4453CFE5}"/>
              </a:ext>
            </a:extLst>
          </p:cNvPr>
          <p:cNvSpPr/>
          <p:nvPr/>
        </p:nvSpPr>
        <p:spPr>
          <a:xfrm>
            <a:off x="2360018" y="2680374"/>
            <a:ext cx="2342547" cy="952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600" extrusionOk="0">
                <a:moveTo>
                  <a:pt x="21313" y="0"/>
                </a:moveTo>
                <a:cubicBezTo>
                  <a:pt x="21313" y="0"/>
                  <a:pt x="21600" y="9391"/>
                  <a:pt x="18336" y="13976"/>
                </a:cubicBezTo>
                <a:cubicBezTo>
                  <a:pt x="14616" y="19203"/>
                  <a:pt x="6257" y="21548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4DB65524-8F1F-46DB-93A0-D876D496EA33}"/>
              </a:ext>
            </a:extLst>
          </p:cNvPr>
          <p:cNvSpPr/>
          <p:nvPr/>
        </p:nvSpPr>
        <p:spPr>
          <a:xfrm>
            <a:off x="2353946" y="2680374"/>
            <a:ext cx="3427413" cy="12025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147" y="9771"/>
                  <a:pt x="18996" y="12816"/>
                </a:cubicBezTo>
                <a:cubicBezTo>
                  <a:pt x="14446" y="19255"/>
                  <a:pt x="5923" y="21330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:a16="http://schemas.microsoft.com/office/drawing/2014/main" id="{783D8B4A-B19D-4702-87D9-71BED8A8BC34}"/>
              </a:ext>
            </a:extLst>
          </p:cNvPr>
          <p:cNvSpPr/>
          <p:nvPr/>
        </p:nvSpPr>
        <p:spPr>
          <a:xfrm>
            <a:off x="2352874" y="2696725"/>
            <a:ext cx="4476355" cy="1457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0240" y="11267"/>
                  <a:pt x="18190" y="13875"/>
                </a:cubicBezTo>
                <a:cubicBezTo>
                  <a:pt x="13400" y="19968"/>
                  <a:pt x="6151" y="21377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3" name="Line">
            <a:extLst>
              <a:ext uri="{FF2B5EF4-FFF2-40B4-BE49-F238E27FC236}">
                <a16:creationId xmlns:a16="http://schemas.microsoft.com/office/drawing/2014/main" id="{8EBD4D60-B5B4-4EDB-AAA4-FD282051EE2A}"/>
              </a:ext>
            </a:extLst>
          </p:cNvPr>
          <p:cNvSpPr/>
          <p:nvPr/>
        </p:nvSpPr>
        <p:spPr>
          <a:xfrm>
            <a:off x="2357399" y="2695256"/>
            <a:ext cx="5493743" cy="17243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207" y="9106"/>
                  <a:pt x="18562" y="12859"/>
                </a:cubicBezTo>
                <a:cubicBezTo>
                  <a:pt x="14811" y="18180"/>
                  <a:pt x="6757" y="21506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4FE2938-492A-4418-8803-62A52B9D594F}"/>
              </a:ext>
            </a:extLst>
          </p:cNvPr>
          <p:cNvSpPr/>
          <p:nvPr/>
        </p:nvSpPr>
        <p:spPr>
          <a:xfrm>
            <a:off x="1613289" y="5741590"/>
            <a:ext cx="6006711" cy="36933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All Boolean equations can be written in SOP form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B6A4BB-E6F7-4790-98F0-B9A1D6412165}"/>
              </a:ext>
            </a:extLst>
          </p:cNvPr>
          <p:cNvSpPr/>
          <p:nvPr/>
        </p:nvSpPr>
        <p:spPr>
          <a:xfrm>
            <a:off x="430572" y="4694128"/>
            <a:ext cx="81482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Each row in a truth table has a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is a product (AND) of literals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Each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is TRUE for that row (and only that row)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1" i="1" u="none" strike="noStrike" kern="1200" cap="none" spc="0" normalizeH="0" baseline="0" noProof="0">
              <a:ln>
                <a:noFill/>
              </a:ln>
              <a:solidFill>
                <a:srgbClr val="CC99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D8596EE-96C0-49F7-AE82-30948DB81651}"/>
                  </a:ext>
                </a:extLst>
              </p:cNvPr>
              <p:cNvSpPr/>
              <p:nvPr/>
            </p:nvSpPr>
            <p:spPr>
              <a:xfrm>
                <a:off x="2667000" y="2337753"/>
                <a:ext cx="5566524" cy="4008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D8596EE-96C0-49F7-AE82-30948DB8165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2337753"/>
                <a:ext cx="5566524" cy="4008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E14DE23-EE5A-404C-9277-4E6EEF39D8F5}"/>
                  </a:ext>
                </a:extLst>
              </p:cNvPr>
              <p:cNvSpPr/>
              <p:nvPr/>
            </p:nvSpPr>
            <p:spPr>
              <a:xfrm>
                <a:off x="550454" y="206906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E14DE23-EE5A-404C-9277-4E6EEF39D8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454" y="2069068"/>
                <a:ext cx="405880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D159FEC-E95A-4B8E-84D3-F72DDA0A025E}"/>
                  </a:ext>
                </a:extLst>
              </p:cNvPr>
              <p:cNvSpPr/>
              <p:nvPr/>
            </p:nvSpPr>
            <p:spPr>
              <a:xfrm>
                <a:off x="968926" y="2069068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D159FEC-E95A-4B8E-84D3-F72DDA0A025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926" y="2069068"/>
                <a:ext cx="402674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9BE44C9-2F3D-4594-81FE-9EAAF579AAD1}"/>
                  </a:ext>
                </a:extLst>
              </p:cNvPr>
              <p:cNvSpPr/>
              <p:nvPr/>
            </p:nvSpPr>
            <p:spPr>
              <a:xfrm>
                <a:off x="1443759" y="2069068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9BE44C9-2F3D-4594-81FE-9EAAF579AA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3759" y="2069068"/>
                <a:ext cx="385041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EEB8D32-2567-412A-BAB3-19610456806F}"/>
                  </a:ext>
                </a:extLst>
              </p:cNvPr>
              <p:cNvSpPr/>
              <p:nvPr/>
            </p:nvSpPr>
            <p:spPr>
              <a:xfrm>
                <a:off x="1907371" y="2069068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EEB8D32-2567-412A-BAB3-1961045680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371" y="2069068"/>
                <a:ext cx="378629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94DFEFC9-B05D-B04B-974E-7B76E105FC30}"/>
              </a:ext>
            </a:extLst>
          </p:cNvPr>
          <p:cNvSpPr txBox="1"/>
          <p:nvPr/>
        </p:nvSpPr>
        <p:spPr>
          <a:xfrm>
            <a:off x="-49555" y="6446814"/>
            <a:ext cx="8964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Find all the input combinations (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) for which the output of the function is TRUE.</a:t>
            </a:r>
          </a:p>
        </p:txBody>
      </p:sp>
    </p:spTree>
    <p:extLst>
      <p:ext uri="{BB962C8B-B14F-4D97-AF65-F5344CB8AC3E}">
        <p14:creationId xmlns:p14="http://schemas.microsoft.com/office/powerpoint/2010/main" val="17320674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36D91-E507-4232-9A59-790B669A5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SOP Form — Why Does It Work?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79699F-D6D8-455C-B8B2-74AEAE29D9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461A7712-F82B-45BF-944E-A5D0AF444D3F}"/>
              </a:ext>
            </a:extLst>
          </p:cNvPr>
          <p:cNvSpPr/>
          <p:nvPr/>
        </p:nvSpPr>
        <p:spPr>
          <a:xfrm>
            <a:off x="327835" y="2813185"/>
            <a:ext cx="1763713" cy="244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B3F306AE-43BC-4A11-8459-D7BBD641AFF1}"/>
              </a:ext>
            </a:extLst>
          </p:cNvPr>
          <p:cNvGraphicFramePr/>
          <p:nvPr/>
        </p:nvGraphicFramePr>
        <p:xfrm>
          <a:off x="327835" y="1147692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54A999DC-AFD5-421E-BE4A-16D109DF1E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6277" y="3661166"/>
                <a:ext cx="9088723" cy="2968234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+mn-lt"/>
                    <a:ea typeface="ＭＳ Ｐゴシック" charset="0"/>
                    <a:cs typeface="ＭＳ Ｐゴシック" charset="0"/>
                  </a:defRPr>
                </a:lvl1pPr>
                <a:lvl2pPr marL="669925" indent="-32543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2pPr>
                <a:lvl3pPr marL="1022350" indent="-35083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3pPr>
                <a:lvl4pPr marL="1339850" indent="-3159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4pPr>
                <a:lvl5pPr marL="1681163" indent="-33972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5pPr>
                <a:lvl6pPr marL="21383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6pPr>
                <a:lvl7pPr marL="25955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7pPr>
                <a:lvl8pPr marL="30527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8pPr>
                <a:lvl9pPr marL="35099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Only the shaded product term — </a:t>
                </a:r>
                <a14:m>
                  <m:oMath xmlns:m="http://schemas.openxmlformats.org/officeDocument/2006/math">
                    <m:r>
                      <a:rPr kumimoji="0" lang="en-US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𝐂</m:t>
                    </m:r>
                  </m:oMath>
                </a14:m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   = </a:t>
                </a:r>
                <a14:m>
                  <m:oMath xmlns:m="http://schemas.openxmlformats.org/officeDocument/2006/math"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𝟏</m:t>
                    </m:r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∙</m:t>
                    </m:r>
                    <m:acc>
                      <m:accPr>
                        <m:chr m:val="̅"/>
                        <m:ctrlP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𝟎</m:t>
                        </m:r>
                      </m:e>
                    </m:acc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∙</m:t>
                    </m:r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𝟏</m:t>
                    </m:r>
                    <m:r>
                      <a:rPr kumimoji="0" lang="en-US" sz="2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 </m:t>
                    </m:r>
                  </m:oMath>
                </a14:m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— will be 1  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No other product terms will “</a:t>
                </a: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turn on</a:t>
                </a: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” — they will all be 0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So if inputs A B C correspond to a product term in expression,</a:t>
                </a:r>
              </a:p>
              <a:p>
                <a:pPr marL="669925" marR="0" lvl="1" indent="-325438" algn="l" defTabSz="914400" rtl="0" eaLnBrk="0" fontAlgn="base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>
                    <a:srgbClr val="3B812F"/>
                  </a:buClr>
                  <a:buSzPct val="60000"/>
                  <a:buFont typeface="Wingdings" panose="05000000000000000000" pitchFamily="2" charset="2"/>
                  <a:buChar char="q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pitchFamily="-106" charset="-128"/>
                    <a:cs typeface="+mn-cs"/>
                  </a:rPr>
                  <a:t>We get  0 + 0 + … + 1 + … + 0 + 0 = 1 for output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If inputs A B C do not correspond to any product term in expression</a:t>
                </a:r>
              </a:p>
              <a:p>
                <a:pPr marL="669925" marR="0" lvl="1" indent="-325438" algn="l" defTabSz="914400" rtl="0" eaLnBrk="0" fontAlgn="base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>
                    <a:srgbClr val="3B812F"/>
                  </a:buClr>
                  <a:buSzPct val="60000"/>
                  <a:buFont typeface="Wingdings" panose="05000000000000000000" pitchFamily="2" charset="2"/>
                  <a:buChar char="q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pitchFamily="-106" charset="-128"/>
                    <a:cs typeface="+mn-cs"/>
                  </a:rPr>
                  <a:t>We get 0 + 0 + … + 0 = 0 for output 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charset="0"/>
                </a:endParaRPr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54A999DC-AFD5-421E-BE4A-16D109DF1E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277" y="3661166"/>
                <a:ext cx="9088723" cy="2968234"/>
              </a:xfrm>
              <a:prstGeom prst="rect">
                <a:avLst/>
              </a:prstGeom>
              <a:blipFill>
                <a:blip r:embed="rId2"/>
                <a:stretch>
                  <a:fillRect l="-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">
            <a:extLst>
              <a:ext uri="{FF2B5EF4-FFF2-40B4-BE49-F238E27FC236}">
                <a16:creationId xmlns:a16="http://schemas.microsoft.com/office/drawing/2014/main" id="{112C5B0E-2EF1-408B-8670-1ABAEAE4D574}"/>
              </a:ext>
            </a:extLst>
          </p:cNvPr>
          <p:cNvSpPr/>
          <p:nvPr/>
        </p:nvSpPr>
        <p:spPr>
          <a:xfrm>
            <a:off x="5147946" y="1130974"/>
            <a:ext cx="800100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0  1 1">
            <a:extLst>
              <a:ext uri="{FF2B5EF4-FFF2-40B4-BE49-F238E27FC236}">
                <a16:creationId xmlns:a16="http://schemas.microsoft.com/office/drawing/2014/main" id="{8329875C-0283-4C98-B7BF-865150D7E4A0}"/>
              </a:ext>
            </a:extLst>
          </p:cNvPr>
          <p:cNvSpPr txBox="1"/>
          <p:nvPr/>
        </p:nvSpPr>
        <p:spPr>
          <a:xfrm>
            <a:off x="3001646" y="1126211"/>
            <a:ext cx="748985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233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215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144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3" name="1 0 0">
            <a:extLst>
              <a:ext uri="{FF2B5EF4-FFF2-40B4-BE49-F238E27FC236}">
                <a16:creationId xmlns:a16="http://schemas.microsoft.com/office/drawing/2014/main" id="{25AA5FE4-096F-44DE-A393-34F34AB88A1B}"/>
              </a:ext>
            </a:extLst>
          </p:cNvPr>
          <p:cNvSpPr txBox="1"/>
          <p:nvPr/>
        </p:nvSpPr>
        <p:spPr>
          <a:xfrm>
            <a:off x="4055746" y="1126211"/>
            <a:ext cx="74490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431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  <a:r>
              <a:rPr kumimoji="0" sz="1800" b="1" i="0" u="none" strike="noStrike" kern="1200" cap="none" spc="63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4" name="1 0  1">
            <a:extLst>
              <a:ext uri="{FF2B5EF4-FFF2-40B4-BE49-F238E27FC236}">
                <a16:creationId xmlns:a16="http://schemas.microsoft.com/office/drawing/2014/main" id="{12742F52-5726-4A36-A93A-F2220BC17F29}"/>
              </a:ext>
            </a:extLst>
          </p:cNvPr>
          <p:cNvSpPr txBox="1"/>
          <p:nvPr/>
        </p:nvSpPr>
        <p:spPr>
          <a:xfrm>
            <a:off x="5160646" y="1126211"/>
            <a:ext cx="73526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06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5" name="1 1 0">
            <a:extLst>
              <a:ext uri="{FF2B5EF4-FFF2-40B4-BE49-F238E27FC236}">
                <a16:creationId xmlns:a16="http://schemas.microsoft.com/office/drawing/2014/main" id="{4EF82073-F15A-4318-9653-33DB43B0F041}"/>
              </a:ext>
            </a:extLst>
          </p:cNvPr>
          <p:cNvSpPr txBox="1"/>
          <p:nvPr/>
        </p:nvSpPr>
        <p:spPr>
          <a:xfrm>
            <a:off x="6202046" y="1126211"/>
            <a:ext cx="694617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7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8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6" name="1 1 1">
            <a:extLst>
              <a:ext uri="{FF2B5EF4-FFF2-40B4-BE49-F238E27FC236}">
                <a16:creationId xmlns:a16="http://schemas.microsoft.com/office/drawing/2014/main" id="{E5793A03-A934-4A72-9C90-285DEF8CCD1E}"/>
              </a:ext>
            </a:extLst>
          </p:cNvPr>
          <p:cNvSpPr txBox="1"/>
          <p:nvPr/>
        </p:nvSpPr>
        <p:spPr>
          <a:xfrm>
            <a:off x="7256146" y="1126211"/>
            <a:ext cx="68775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52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6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691DD4A7-C258-4799-AE1A-3D70E7074DE3}"/>
              </a:ext>
            </a:extLst>
          </p:cNvPr>
          <p:cNvSpPr/>
          <p:nvPr/>
        </p:nvSpPr>
        <p:spPr>
          <a:xfrm flipV="1">
            <a:off x="3047088" y="1691552"/>
            <a:ext cx="699801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:a16="http://schemas.microsoft.com/office/drawing/2014/main" id="{9ED4B650-6BC0-49BD-886A-F6108FC8F574}"/>
              </a:ext>
            </a:extLst>
          </p:cNvPr>
          <p:cNvSpPr/>
          <p:nvPr/>
        </p:nvSpPr>
        <p:spPr>
          <a:xfrm>
            <a:off x="2133600" y="1704696"/>
            <a:ext cx="1271138" cy="6768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2" h="21216" extrusionOk="0">
                <a:moveTo>
                  <a:pt x="20958" y="0"/>
                </a:moveTo>
                <a:cubicBezTo>
                  <a:pt x="20958" y="0"/>
                  <a:pt x="21600" y="9797"/>
                  <a:pt x="17296" y="15698"/>
                </a:cubicBezTo>
                <a:cubicBezTo>
                  <a:pt x="12992" y="21600"/>
                  <a:pt x="0" y="21211"/>
                  <a:pt x="0" y="21211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9" name="Line">
            <a:extLst>
              <a:ext uri="{FF2B5EF4-FFF2-40B4-BE49-F238E27FC236}">
                <a16:creationId xmlns:a16="http://schemas.microsoft.com/office/drawing/2014/main" id="{3F3D172D-260F-49F3-B622-FC9A1898057B}"/>
              </a:ext>
            </a:extLst>
          </p:cNvPr>
          <p:cNvSpPr/>
          <p:nvPr/>
        </p:nvSpPr>
        <p:spPr>
          <a:xfrm>
            <a:off x="4106546" y="1689781"/>
            <a:ext cx="744617" cy="3212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" name="Line">
            <a:extLst>
              <a:ext uri="{FF2B5EF4-FFF2-40B4-BE49-F238E27FC236}">
                <a16:creationId xmlns:a16="http://schemas.microsoft.com/office/drawing/2014/main" id="{F6E6B694-E33F-4555-8521-31D6528613FC}"/>
              </a:ext>
            </a:extLst>
          </p:cNvPr>
          <p:cNvSpPr/>
          <p:nvPr/>
        </p:nvSpPr>
        <p:spPr>
          <a:xfrm flipV="1">
            <a:off x="5211446" y="16897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8440363E-C384-4720-A4F9-B50EC223463D}"/>
              </a:ext>
            </a:extLst>
          </p:cNvPr>
          <p:cNvSpPr/>
          <p:nvPr/>
        </p:nvSpPr>
        <p:spPr>
          <a:xfrm flipV="1">
            <a:off x="6252846" y="16897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:a16="http://schemas.microsoft.com/office/drawing/2014/main" id="{0895A041-9482-4C76-8B55-90AE49BC9D24}"/>
              </a:ext>
            </a:extLst>
          </p:cNvPr>
          <p:cNvSpPr/>
          <p:nvPr/>
        </p:nvSpPr>
        <p:spPr>
          <a:xfrm>
            <a:off x="7306946" y="1689781"/>
            <a:ext cx="625555" cy="5474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" name="Line">
            <a:extLst>
              <a:ext uri="{FF2B5EF4-FFF2-40B4-BE49-F238E27FC236}">
                <a16:creationId xmlns:a16="http://schemas.microsoft.com/office/drawing/2014/main" id="{EF5A5E97-62F3-439B-B66B-930ED66F8F30}"/>
              </a:ext>
            </a:extLst>
          </p:cNvPr>
          <p:cNvSpPr/>
          <p:nvPr/>
        </p:nvSpPr>
        <p:spPr>
          <a:xfrm>
            <a:off x="2145705" y="1689774"/>
            <a:ext cx="2342547" cy="952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600" extrusionOk="0">
                <a:moveTo>
                  <a:pt x="21313" y="0"/>
                </a:moveTo>
                <a:cubicBezTo>
                  <a:pt x="21313" y="0"/>
                  <a:pt x="21600" y="9391"/>
                  <a:pt x="18336" y="13976"/>
                </a:cubicBezTo>
                <a:cubicBezTo>
                  <a:pt x="14616" y="19203"/>
                  <a:pt x="6257" y="21548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4" name="Line">
            <a:extLst>
              <a:ext uri="{FF2B5EF4-FFF2-40B4-BE49-F238E27FC236}">
                <a16:creationId xmlns:a16="http://schemas.microsoft.com/office/drawing/2014/main" id="{4A7BABA9-8993-4E7E-B21E-D4CDCC9220DA}"/>
              </a:ext>
            </a:extLst>
          </p:cNvPr>
          <p:cNvSpPr/>
          <p:nvPr/>
        </p:nvSpPr>
        <p:spPr>
          <a:xfrm>
            <a:off x="2139633" y="1689774"/>
            <a:ext cx="3427413" cy="12025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147" y="9771"/>
                  <a:pt x="18996" y="12816"/>
                </a:cubicBezTo>
                <a:cubicBezTo>
                  <a:pt x="14446" y="19255"/>
                  <a:pt x="5923" y="21330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5" name="Line">
            <a:extLst>
              <a:ext uri="{FF2B5EF4-FFF2-40B4-BE49-F238E27FC236}">
                <a16:creationId xmlns:a16="http://schemas.microsoft.com/office/drawing/2014/main" id="{132681E5-5FC9-47DC-BA7E-7273BDF30B05}"/>
              </a:ext>
            </a:extLst>
          </p:cNvPr>
          <p:cNvSpPr/>
          <p:nvPr/>
        </p:nvSpPr>
        <p:spPr>
          <a:xfrm>
            <a:off x="2138561" y="1706125"/>
            <a:ext cx="4476355" cy="1457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0240" y="11267"/>
                  <a:pt x="18190" y="13875"/>
                </a:cubicBezTo>
                <a:cubicBezTo>
                  <a:pt x="13400" y="19968"/>
                  <a:pt x="6151" y="21377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6" name="Line">
            <a:extLst>
              <a:ext uri="{FF2B5EF4-FFF2-40B4-BE49-F238E27FC236}">
                <a16:creationId xmlns:a16="http://schemas.microsoft.com/office/drawing/2014/main" id="{D91FF180-7E7A-497C-AEB5-A69C3BA71C52}"/>
              </a:ext>
            </a:extLst>
          </p:cNvPr>
          <p:cNvSpPr/>
          <p:nvPr/>
        </p:nvSpPr>
        <p:spPr>
          <a:xfrm>
            <a:off x="2143086" y="1704656"/>
            <a:ext cx="5493743" cy="17243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207" y="9106"/>
                  <a:pt x="18562" y="12859"/>
                </a:cubicBezTo>
                <a:cubicBezTo>
                  <a:pt x="14811" y="18180"/>
                  <a:pt x="6757" y="21506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8DB3DBC-5B68-4CBC-A915-48D8237D90D0}"/>
                  </a:ext>
                </a:extLst>
              </p:cNvPr>
              <p:cNvSpPr/>
              <p:nvPr/>
            </p:nvSpPr>
            <p:spPr>
              <a:xfrm>
                <a:off x="2451027" y="1339759"/>
                <a:ext cx="5566524" cy="4008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8DB3DBC-5B68-4CBC-A915-48D8237D90D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1027" y="1339759"/>
                <a:ext cx="5566524" cy="4008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8153095-8EC1-4B78-AC10-2741A490337E}"/>
                  </a:ext>
                </a:extLst>
              </p:cNvPr>
              <p:cNvSpPr/>
              <p:nvPr/>
            </p:nvSpPr>
            <p:spPr>
              <a:xfrm>
                <a:off x="304800" y="1066800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8153095-8EC1-4B78-AC10-2741A490337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066800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528CF23-91E3-45F3-8AC7-DAFB30EC0988}"/>
                  </a:ext>
                </a:extLst>
              </p:cNvPr>
              <p:cNvSpPr/>
              <p:nvPr/>
            </p:nvSpPr>
            <p:spPr>
              <a:xfrm>
                <a:off x="762000" y="1066800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528CF23-91E3-45F3-8AC7-DAFB30EC09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066800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A4BD1F1-1344-4912-AF33-CA8E8AFB9D7F}"/>
                  </a:ext>
                </a:extLst>
              </p:cNvPr>
              <p:cNvSpPr/>
              <p:nvPr/>
            </p:nvSpPr>
            <p:spPr>
              <a:xfrm>
                <a:off x="1219200" y="1066800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A4BD1F1-1344-4912-AF33-CA8E8AFB9D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1066800"/>
                <a:ext cx="38504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908D7E5-7D8D-4AB4-B020-5F48D4B13746}"/>
                  </a:ext>
                </a:extLst>
              </p:cNvPr>
              <p:cNvSpPr/>
              <p:nvPr/>
            </p:nvSpPr>
            <p:spPr>
              <a:xfrm>
                <a:off x="1678771" y="1066800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908D7E5-7D8D-4AB4-B020-5F48D4B137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8771" y="1066800"/>
                <a:ext cx="37862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Line">
            <a:extLst>
              <a:ext uri="{FF2B5EF4-FFF2-40B4-BE49-F238E27FC236}">
                <a16:creationId xmlns:a16="http://schemas.microsoft.com/office/drawing/2014/main" id="{FC315CCE-77E7-4486-A513-CF7572B11691}"/>
              </a:ext>
            </a:extLst>
          </p:cNvPr>
          <p:cNvSpPr/>
          <p:nvPr/>
        </p:nvSpPr>
        <p:spPr>
          <a:xfrm flipV="1">
            <a:off x="5828104" y="1162185"/>
            <a:ext cx="438095" cy="133215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" name="Line">
            <a:extLst>
              <a:ext uri="{FF2B5EF4-FFF2-40B4-BE49-F238E27FC236}">
                <a16:creationId xmlns:a16="http://schemas.microsoft.com/office/drawing/2014/main" id="{A5334503-059E-415C-A59B-C43F1F9D0664}"/>
              </a:ext>
            </a:extLst>
          </p:cNvPr>
          <p:cNvSpPr/>
          <p:nvPr/>
        </p:nvSpPr>
        <p:spPr>
          <a:xfrm flipH="1">
            <a:off x="4938705" y="1584097"/>
            <a:ext cx="292228" cy="353267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8CE5E63-276F-4CB6-8090-4A20D0CEE0EB}"/>
              </a:ext>
            </a:extLst>
          </p:cNvPr>
          <p:cNvSpPr/>
          <p:nvPr/>
        </p:nvSpPr>
        <p:spPr>
          <a:xfrm>
            <a:off x="5638800" y="900814"/>
            <a:ext cx="1245214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This input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DA462ED-57DC-4750-8585-BBB92A59B907}"/>
              </a:ext>
            </a:extLst>
          </p:cNvPr>
          <p:cNvSpPr/>
          <p:nvPr/>
        </p:nvSpPr>
        <p:spPr>
          <a:xfrm>
            <a:off x="4310116" y="1879072"/>
            <a:ext cx="1176284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Activates</a:t>
            </a:r>
          </a:p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this term</a:t>
            </a:r>
          </a:p>
        </p:txBody>
      </p:sp>
    </p:spTree>
    <p:extLst>
      <p:ext uri="{BB962C8B-B14F-4D97-AF65-F5344CB8AC3E}">
        <p14:creationId xmlns:p14="http://schemas.microsoft.com/office/powerpoint/2010/main" val="16142154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32" grpId="0" animBg="1"/>
      <p:bldP spid="33" grpId="0" animBg="1"/>
      <p:bldP spid="34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6BD1C-DCB1-4286-9704-4BE5ACB79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Aside: Notation for SOP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78D34C-DF38-4390-A442-229B67C53B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23189B6C-16D3-4C34-B055-E70991773853}"/>
              </a:ext>
            </a:extLst>
          </p:cNvPr>
          <p:cNvSpPr/>
          <p:nvPr/>
        </p:nvSpPr>
        <p:spPr>
          <a:xfrm>
            <a:off x="542925" y="4922060"/>
            <a:ext cx="7458074" cy="2413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5" name="111 = decimal 7 so this is minterm #7, or  m7">
            <a:extLst>
              <a:ext uri="{FF2B5EF4-FFF2-40B4-BE49-F238E27FC236}">
                <a16:creationId xmlns:a16="http://schemas.microsoft.com/office/drawing/2014/main" id="{6A7EE676-F633-41E3-A742-6865D027BDCB}"/>
              </a:ext>
            </a:extLst>
          </p:cNvPr>
          <p:cNvSpPr txBox="1"/>
          <p:nvPr/>
        </p:nvSpPr>
        <p:spPr>
          <a:xfrm>
            <a:off x="2598737" y="4869672"/>
            <a:ext cx="4437946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111 = decimal 7 so this is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#7, or  m7</a:t>
            </a: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C216E0B7-B836-48DF-8A96-80B8505B46AB}"/>
              </a:ext>
            </a:extLst>
          </p:cNvPr>
          <p:cNvSpPr/>
          <p:nvPr/>
        </p:nvSpPr>
        <p:spPr>
          <a:xfrm>
            <a:off x="517524" y="4236260"/>
            <a:ext cx="7483475" cy="2413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7" name="100 = decimal 4 so this is minterm #4, or  m4">
            <a:extLst>
              <a:ext uri="{FF2B5EF4-FFF2-40B4-BE49-F238E27FC236}">
                <a16:creationId xmlns:a16="http://schemas.microsoft.com/office/drawing/2014/main" id="{EE3DFC78-000D-48BF-B53E-2E3AE1301DF3}"/>
              </a:ext>
            </a:extLst>
          </p:cNvPr>
          <p:cNvSpPr txBox="1"/>
          <p:nvPr/>
        </p:nvSpPr>
        <p:spPr>
          <a:xfrm>
            <a:off x="2573336" y="4183872"/>
            <a:ext cx="5732463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100 = decimal 4 so this is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#4, or  m4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4F1C77-72CB-4E8E-9EB3-A25A74B5C61A}"/>
              </a:ext>
            </a:extLst>
          </p:cNvPr>
          <p:cNvSpPr txBox="1">
            <a:spLocks/>
          </p:cNvSpPr>
          <p:nvPr/>
        </p:nvSpPr>
        <p:spPr>
          <a:xfrm>
            <a:off x="304800" y="1066800"/>
            <a:ext cx="8458200" cy="497205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Standard “shorthand” notation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If we agree on the 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order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of the variables in the rows of truth table…</a:t>
            </a:r>
          </a:p>
          <a:p>
            <a:pPr marL="1022350" marR="0" lvl="2" indent="-3508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then we can enumerate each row with the decimal number that corresponds to the binary number created by the input pattern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AE42BE12-5CFE-4691-ABDC-AE079D668196}"/>
              </a:ext>
            </a:extLst>
          </p:cNvPr>
          <p:cNvGrpSpPr/>
          <p:nvPr/>
        </p:nvGrpSpPr>
        <p:grpSpPr>
          <a:xfrm>
            <a:off x="517525" y="2947501"/>
            <a:ext cx="1681229" cy="2346283"/>
            <a:chOff x="0" y="0"/>
            <a:chExt cx="1681228" cy="2346282"/>
          </a:xfrm>
        </p:grpSpPr>
        <p:sp>
          <p:nvSpPr>
            <p:cNvPr id="10" name="A B C F…">
              <a:extLst>
                <a:ext uri="{FF2B5EF4-FFF2-40B4-BE49-F238E27FC236}">
                  <a16:creationId xmlns:a16="http://schemas.microsoft.com/office/drawing/2014/main" id="{F2BB4B74-87D4-4C47-B284-EA492C21310D}"/>
                </a:ext>
              </a:extLst>
            </p:cNvPr>
            <p:cNvSpPr txBox="1"/>
            <p:nvPr/>
          </p:nvSpPr>
          <p:spPr>
            <a:xfrm>
              <a:off x="0" y="0"/>
              <a:ext cx="1681228" cy="2346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			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0	0	0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0	1	0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1	0	0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1	1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0	0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0	1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1	0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1	1	1	</a:t>
              </a:r>
            </a:p>
          </p:txBody>
        </p:sp>
        <p:sp>
          <p:nvSpPr>
            <p:cNvPr id="11" name="Line">
              <a:extLst>
                <a:ext uri="{FF2B5EF4-FFF2-40B4-BE49-F238E27FC236}">
                  <a16:creationId xmlns:a16="http://schemas.microsoft.com/office/drawing/2014/main" id="{89DF222B-C906-47D5-A9D0-F12BB9715E2C}"/>
                </a:ext>
              </a:extLst>
            </p:cNvPr>
            <p:cNvSpPr/>
            <p:nvPr/>
          </p:nvSpPr>
          <p:spPr>
            <a:xfrm>
              <a:off x="65087" y="306387"/>
              <a:ext cx="1244601" cy="1589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" name="Line">
              <a:extLst>
                <a:ext uri="{FF2B5EF4-FFF2-40B4-BE49-F238E27FC236}">
                  <a16:creationId xmlns:a16="http://schemas.microsoft.com/office/drawing/2014/main" id="{4FBBB0DB-8BAD-4ED4-8B09-27C113601F56}"/>
                </a:ext>
              </a:extLst>
            </p:cNvPr>
            <p:cNvSpPr/>
            <p:nvPr/>
          </p:nvSpPr>
          <p:spPr>
            <a:xfrm>
              <a:off x="1030287" y="90487"/>
              <a:ext cx="1588" cy="209550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3" name="Rectangle">
            <a:extLst>
              <a:ext uri="{FF2B5EF4-FFF2-40B4-BE49-F238E27FC236}">
                <a16:creationId xmlns:a16="http://schemas.microsoft.com/office/drawing/2014/main" id="{88326026-18BB-4C0A-819F-F05794B1AB64}"/>
              </a:ext>
            </a:extLst>
          </p:cNvPr>
          <p:cNvSpPr/>
          <p:nvPr/>
        </p:nvSpPr>
        <p:spPr>
          <a:xfrm>
            <a:off x="505807" y="5257800"/>
            <a:ext cx="3729038" cy="1086545"/>
          </a:xfrm>
          <a:prstGeom prst="rect">
            <a:avLst/>
          </a:prstGeom>
          <a:solidFill>
            <a:srgbClr val="D7D7D7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4" name="f =">
            <a:extLst>
              <a:ext uri="{FF2B5EF4-FFF2-40B4-BE49-F238E27FC236}">
                <a16:creationId xmlns:a16="http://schemas.microsoft.com/office/drawing/2014/main" id="{85291BF6-2EF7-4DA7-8D77-BECBC3C4318A}"/>
              </a:ext>
            </a:extLst>
          </p:cNvPr>
          <p:cNvSpPr txBox="1"/>
          <p:nvPr/>
        </p:nvSpPr>
        <p:spPr>
          <a:xfrm>
            <a:off x="549692" y="5372664"/>
            <a:ext cx="746137" cy="360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f =</a:t>
            </a:r>
          </a:p>
        </p:txBody>
      </p:sp>
      <p:sp>
        <p:nvSpPr>
          <p:cNvPr id="15" name="= ∑m(3,4,5,6,7)">
            <a:extLst>
              <a:ext uri="{FF2B5EF4-FFF2-40B4-BE49-F238E27FC236}">
                <a16:creationId xmlns:a16="http://schemas.microsoft.com/office/drawing/2014/main" id="{229965B4-B0D0-4EC2-84EC-62B0C65A2803}"/>
              </a:ext>
            </a:extLst>
          </p:cNvPr>
          <p:cNvSpPr txBox="1"/>
          <p:nvPr/>
        </p:nvSpPr>
        <p:spPr>
          <a:xfrm>
            <a:off x="699351" y="5877436"/>
            <a:ext cx="1759211" cy="360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= ∑m(3,4,5,6,7)</a:t>
            </a:r>
          </a:p>
        </p:txBody>
      </p:sp>
      <p:sp>
        <p:nvSpPr>
          <p:cNvPr id="16" name="m3 + m4 + m5 + m6 + m7">
            <a:extLst>
              <a:ext uri="{FF2B5EF4-FFF2-40B4-BE49-F238E27FC236}">
                <a16:creationId xmlns:a16="http://schemas.microsoft.com/office/drawing/2014/main" id="{40950DA9-35FE-43ED-A857-CEF1C5B461DC}"/>
              </a:ext>
            </a:extLst>
          </p:cNvPr>
          <p:cNvSpPr txBox="1"/>
          <p:nvPr/>
        </p:nvSpPr>
        <p:spPr>
          <a:xfrm>
            <a:off x="914532" y="5372664"/>
            <a:ext cx="2911588" cy="360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m3 + m4 + m5 + m6 + m7</a:t>
            </a:r>
          </a:p>
        </p:txBody>
      </p:sp>
      <p:sp>
        <p:nvSpPr>
          <p:cNvPr id="17" name="Rectangle">
            <a:extLst>
              <a:ext uri="{FF2B5EF4-FFF2-40B4-BE49-F238E27FC236}">
                <a16:creationId xmlns:a16="http://schemas.microsoft.com/office/drawing/2014/main" id="{ED31F3D9-CC4B-409A-8F5A-B92ECD6DD2CF}"/>
              </a:ext>
            </a:extLst>
          </p:cNvPr>
          <p:cNvSpPr/>
          <p:nvPr/>
        </p:nvSpPr>
        <p:spPr>
          <a:xfrm>
            <a:off x="1038225" y="5343525"/>
            <a:ext cx="2755901" cy="4191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8" name="Rectangle">
            <a:extLst>
              <a:ext uri="{FF2B5EF4-FFF2-40B4-BE49-F238E27FC236}">
                <a16:creationId xmlns:a16="http://schemas.microsoft.com/office/drawing/2014/main" id="{0E91051F-9F41-4536-9E6E-680EE30A5F1A}"/>
              </a:ext>
            </a:extLst>
          </p:cNvPr>
          <p:cNvSpPr/>
          <p:nvPr/>
        </p:nvSpPr>
        <p:spPr>
          <a:xfrm>
            <a:off x="746125" y="5848297"/>
            <a:ext cx="1828801" cy="4191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9" name="We can write this as a sum of products">
            <a:extLst>
              <a:ext uri="{FF2B5EF4-FFF2-40B4-BE49-F238E27FC236}">
                <a16:creationId xmlns:a16="http://schemas.microsoft.com/office/drawing/2014/main" id="{88CEB84E-BD53-4597-840F-8D2C20DCB2A6}"/>
              </a:ext>
            </a:extLst>
          </p:cNvPr>
          <p:cNvSpPr txBox="1"/>
          <p:nvPr/>
        </p:nvSpPr>
        <p:spPr>
          <a:xfrm>
            <a:off x="4315807" y="5340517"/>
            <a:ext cx="4591000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We can write this as a sum of products</a:t>
            </a:r>
          </a:p>
        </p:txBody>
      </p:sp>
      <p:sp>
        <p:nvSpPr>
          <p:cNvPr id="20" name="Or, we can use a summation notation">
            <a:extLst>
              <a:ext uri="{FF2B5EF4-FFF2-40B4-BE49-F238E27FC236}">
                <a16:creationId xmlns:a16="http://schemas.microsoft.com/office/drawing/2014/main" id="{FC10AA5B-28D3-4231-AAE1-603BF4FF5FBE}"/>
              </a:ext>
            </a:extLst>
          </p:cNvPr>
          <p:cNvSpPr txBox="1"/>
          <p:nvPr/>
        </p:nvSpPr>
        <p:spPr>
          <a:xfrm>
            <a:off x="4315807" y="5868052"/>
            <a:ext cx="3755323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rPr>
              <a:t>Or, we can use a summation notation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6F609C1-AA54-4B01-AC42-B1CB3C994013}"/>
                  </a:ext>
                </a:extLst>
              </p:cNvPr>
              <p:cNvSpPr/>
              <p:nvPr/>
            </p:nvSpPr>
            <p:spPr>
              <a:xfrm>
                <a:off x="477839" y="2910526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6F609C1-AA54-4B01-AC42-B1CB3C9940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839" y="2910526"/>
                <a:ext cx="405880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5ADEB51-D980-4EDC-AD28-5A95FD96BA9F}"/>
                  </a:ext>
                </a:extLst>
              </p:cNvPr>
              <p:cNvSpPr/>
              <p:nvPr/>
            </p:nvSpPr>
            <p:spPr>
              <a:xfrm>
                <a:off x="816526" y="2910526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5ADEB51-D980-4EDC-AD28-5A95FD96BA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526" y="2910526"/>
                <a:ext cx="402674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D32B76-E1B2-415F-9578-3109358A53B1}"/>
                  </a:ext>
                </a:extLst>
              </p:cNvPr>
              <p:cNvSpPr/>
              <p:nvPr/>
            </p:nvSpPr>
            <p:spPr>
              <a:xfrm>
                <a:off x="1145139" y="2910526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D32B76-E1B2-415F-9578-3109358A53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139" y="2910526"/>
                <a:ext cx="385041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409E822D-6A6F-4F16-8B47-CE271F7A8C82}"/>
                  </a:ext>
                </a:extLst>
              </p:cNvPr>
              <p:cNvSpPr/>
              <p:nvPr/>
            </p:nvSpPr>
            <p:spPr>
              <a:xfrm>
                <a:off x="1529956" y="2910526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409E822D-6A6F-4F16-8B47-CE271F7A8C8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9956" y="2910526"/>
                <a:ext cx="378629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05512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 animBg="1"/>
      <p:bldP spid="15" grpId="0" animBg="1"/>
      <p:bldP spid="16" grpId="0" animBg="1"/>
      <p:bldP spid="17" grpId="0" animBg="1" advAuto="0"/>
      <p:bldP spid="17" grpId="1" animBg="1"/>
      <p:bldP spid="18" grpId="0" animBg="1" advAuto="0"/>
      <p:bldP spid="18" grpId="1" animBg="1"/>
      <p:bldP spid="19" grpId="0" animBg="1"/>
      <p:bldP spid="20" grpId="0" animBg="1"/>
      <p:bldP spid="22" grpId="0"/>
      <p:bldP spid="23" grpId="0"/>
      <p:bldP spid="24" grpId="0"/>
      <p:bldP spid="25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D8A5C-A5FA-4641-9D4B-D68A98D4B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Canonical SOP Forms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E596E1-6EC8-4F47-AB87-84B1300C32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3F037B0C-BF20-49FC-8F6F-14E89D21DF04}"/>
              </a:ext>
            </a:extLst>
          </p:cNvPr>
          <p:cNvSpPr/>
          <p:nvPr/>
        </p:nvSpPr>
        <p:spPr>
          <a:xfrm>
            <a:off x="3714279" y="2401888"/>
            <a:ext cx="5143500" cy="8255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0" name="Oval">
            <a:extLst>
              <a:ext uri="{FF2B5EF4-FFF2-40B4-BE49-F238E27FC236}">
                <a16:creationId xmlns:a16="http://schemas.microsoft.com/office/drawing/2014/main" id="{A15EA4A5-7740-49A2-B25E-5DC27A7B0D1C}"/>
              </a:ext>
            </a:extLst>
          </p:cNvPr>
          <p:cNvSpPr/>
          <p:nvPr/>
        </p:nvSpPr>
        <p:spPr>
          <a:xfrm>
            <a:off x="2558579" y="2947988"/>
            <a:ext cx="444500" cy="317500"/>
          </a:xfrm>
          <a:prstGeom prst="ellipse">
            <a:avLst/>
          </a:prstGeom>
          <a:solidFill>
            <a:srgbClr val="FFB6C2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E028DD5A-08C1-47F7-958E-5B2B67F797E8}"/>
              </a:ext>
            </a:extLst>
          </p:cNvPr>
          <p:cNvSpPr/>
          <p:nvPr/>
        </p:nvSpPr>
        <p:spPr>
          <a:xfrm>
            <a:off x="3765079" y="3733800"/>
            <a:ext cx="5143500" cy="23368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Shorthand Notation for…">
            <a:extLst>
              <a:ext uri="{FF2B5EF4-FFF2-40B4-BE49-F238E27FC236}">
                <a16:creationId xmlns:a16="http://schemas.microsoft.com/office/drawing/2014/main" id="{2C1E300F-96EA-4AAA-BDA3-F272746B8388}"/>
              </a:ext>
            </a:extLst>
          </p:cNvPr>
          <p:cNvSpPr txBox="1"/>
          <p:nvPr/>
        </p:nvSpPr>
        <p:spPr>
          <a:xfrm>
            <a:off x="687998" y="3697288"/>
            <a:ext cx="2409249" cy="524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Shorthand Notation for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Minterms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of 3 Variables</a:t>
            </a:r>
          </a:p>
        </p:txBody>
      </p:sp>
      <p:sp>
        <p:nvSpPr>
          <p:cNvPr id="13" name="ƒ in canonical form:">
            <a:extLst>
              <a:ext uri="{FF2B5EF4-FFF2-40B4-BE49-F238E27FC236}">
                <a16:creationId xmlns:a16="http://schemas.microsoft.com/office/drawing/2014/main" id="{6C370343-AC7C-4334-B610-DC017707B447}"/>
              </a:ext>
            </a:extLst>
          </p:cNvPr>
          <p:cNvSpPr txBox="1"/>
          <p:nvPr/>
        </p:nvSpPr>
        <p:spPr>
          <a:xfrm>
            <a:off x="3460279" y="1219200"/>
            <a:ext cx="2769925" cy="3731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F </a:t>
            </a:r>
            <a:r>
              <a:rPr kumimoji="0" sz="24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in canonical form:</a:t>
            </a:r>
          </a:p>
        </p:txBody>
      </p:sp>
      <p:sp>
        <p:nvSpPr>
          <p:cNvPr id="14" name="ƒ(A,B,C) = ∑m(3,4,5,6,7)">
            <a:extLst>
              <a:ext uri="{FF2B5EF4-FFF2-40B4-BE49-F238E27FC236}">
                <a16:creationId xmlns:a16="http://schemas.microsoft.com/office/drawing/2014/main" id="{E7F17F8B-89F5-4F15-8E65-568C5BDD237E}"/>
              </a:ext>
            </a:extLst>
          </p:cNvPr>
          <p:cNvSpPr txBox="1"/>
          <p:nvPr/>
        </p:nvSpPr>
        <p:spPr>
          <a:xfrm>
            <a:off x="3726979" y="1728788"/>
            <a:ext cx="2595262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F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(A,B,C) = ∑m(3,4,5,6,7)</a:t>
            </a:r>
          </a:p>
        </p:txBody>
      </p:sp>
      <p:sp>
        <p:nvSpPr>
          <p:cNvPr id="15" name="= m3 + m4 + m5 + m6 + m7">
            <a:extLst>
              <a:ext uri="{FF2B5EF4-FFF2-40B4-BE49-F238E27FC236}">
                <a16:creationId xmlns:a16="http://schemas.microsoft.com/office/drawing/2014/main" id="{AFFA5886-27F9-4576-A13C-35CEB3343755}"/>
              </a:ext>
            </a:extLst>
          </p:cNvPr>
          <p:cNvSpPr txBox="1"/>
          <p:nvPr/>
        </p:nvSpPr>
        <p:spPr>
          <a:xfrm>
            <a:off x="4692179" y="2033588"/>
            <a:ext cx="2704266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= m3 + m4 + m5 + m6 + m7</a:t>
            </a:r>
          </a:p>
        </p:txBody>
      </p:sp>
      <p:sp>
        <p:nvSpPr>
          <p:cNvPr id="16" name="canonical form ≠ minimal form">
            <a:extLst>
              <a:ext uri="{FF2B5EF4-FFF2-40B4-BE49-F238E27FC236}">
                <a16:creationId xmlns:a16="http://schemas.microsoft.com/office/drawing/2014/main" id="{7A2F7D17-D834-42D6-80CC-1D67AB74B6E8}"/>
              </a:ext>
            </a:extLst>
          </p:cNvPr>
          <p:cNvSpPr txBox="1"/>
          <p:nvPr/>
        </p:nvSpPr>
        <p:spPr>
          <a:xfrm>
            <a:off x="3472979" y="3344694"/>
            <a:ext cx="3839193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canonical form ≠ minimal form</a:t>
            </a:r>
          </a:p>
        </p:txBody>
      </p:sp>
      <p:sp>
        <p:nvSpPr>
          <p:cNvPr id="19" name="2-Level AND/OR…">
            <a:extLst>
              <a:ext uri="{FF2B5EF4-FFF2-40B4-BE49-F238E27FC236}">
                <a16:creationId xmlns:a16="http://schemas.microsoft.com/office/drawing/2014/main" id="{62F1A953-35C2-4054-8FA6-138A8DFF8BCC}"/>
              </a:ext>
            </a:extLst>
          </p:cNvPr>
          <p:cNvSpPr txBox="1"/>
          <p:nvPr/>
        </p:nvSpPr>
        <p:spPr>
          <a:xfrm>
            <a:off x="784386" y="5589588"/>
            <a:ext cx="1681486" cy="522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2-Level AND/OR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Realization</a:t>
            </a:r>
          </a:p>
        </p:txBody>
      </p:sp>
      <p:grpSp>
        <p:nvGrpSpPr>
          <p:cNvPr id="20" name="Group">
            <a:extLst>
              <a:ext uri="{FF2B5EF4-FFF2-40B4-BE49-F238E27FC236}">
                <a16:creationId xmlns:a16="http://schemas.microsoft.com/office/drawing/2014/main" id="{A2769329-3F49-48AF-BA65-F23F0C6441AA}"/>
              </a:ext>
            </a:extLst>
          </p:cNvPr>
          <p:cNvGrpSpPr/>
          <p:nvPr/>
        </p:nvGrpSpPr>
        <p:grpSpPr>
          <a:xfrm>
            <a:off x="512291" y="1219200"/>
            <a:ext cx="2550057" cy="2346283"/>
            <a:chOff x="0" y="0"/>
            <a:chExt cx="2550056" cy="2346282"/>
          </a:xfrm>
        </p:grpSpPr>
        <p:sp>
          <p:nvSpPr>
            <p:cNvPr id="21" name="A B C minterms…">
              <a:extLst>
                <a:ext uri="{FF2B5EF4-FFF2-40B4-BE49-F238E27FC236}">
                  <a16:creationId xmlns:a16="http://schemas.microsoft.com/office/drawing/2014/main" id="{D5AA62ED-702A-4420-A130-AEBDE86FF1EF}"/>
                </a:ext>
              </a:extLst>
            </p:cNvPr>
            <p:cNvSpPr txBox="1"/>
            <p:nvPr/>
          </p:nvSpPr>
          <p:spPr>
            <a:xfrm>
              <a:off x="0" y="0"/>
              <a:ext cx="2550056" cy="2346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err="1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minterms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endParaRP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0	0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            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 = m0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0	1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= m1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1	0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m2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1	1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m3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0	0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m4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0	1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m5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1	0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m6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1	1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m7</a:t>
              </a:r>
            </a:p>
          </p:txBody>
        </p:sp>
        <p:sp>
          <p:nvSpPr>
            <p:cNvPr id="22" name="Line">
              <a:extLst>
                <a:ext uri="{FF2B5EF4-FFF2-40B4-BE49-F238E27FC236}">
                  <a16:creationId xmlns:a16="http://schemas.microsoft.com/office/drawing/2014/main" id="{AF20CC38-D3F5-4677-B5AD-5CDCCC57D562}"/>
                </a:ext>
              </a:extLst>
            </p:cNvPr>
            <p:cNvSpPr/>
            <p:nvPr/>
          </p:nvSpPr>
          <p:spPr>
            <a:xfrm>
              <a:off x="65087" y="268287"/>
              <a:ext cx="2387601" cy="1588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" name="Line">
              <a:extLst>
                <a:ext uri="{FF2B5EF4-FFF2-40B4-BE49-F238E27FC236}">
                  <a16:creationId xmlns:a16="http://schemas.microsoft.com/office/drawing/2014/main" id="{3F508DAA-A852-4672-B488-FD89E80BD2BF}"/>
                </a:ext>
              </a:extLst>
            </p:cNvPr>
            <p:cNvSpPr/>
            <p:nvPr/>
          </p:nvSpPr>
          <p:spPr>
            <a:xfrm>
              <a:off x="1030287" y="103187"/>
              <a:ext cx="1588" cy="209550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endParaRPr>
            </a:p>
          </p:txBody>
        </p:sp>
      </p:grpSp>
      <p:pic>
        <p:nvPicPr>
          <p:cNvPr id="24" name="droppedImage.pdf" descr="droppedImage.pdf">
            <a:extLst>
              <a:ext uri="{FF2B5EF4-FFF2-40B4-BE49-F238E27FC236}">
                <a16:creationId xmlns:a16="http://schemas.microsoft.com/office/drawing/2014/main" id="{28405014-B99B-4475-B390-BFE6888295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79" y="4598988"/>
            <a:ext cx="2501900" cy="1016000"/>
          </a:xfrm>
          <a:prstGeom prst="rect">
            <a:avLst/>
          </a:prstGeom>
          <a:ln w="25400"/>
        </p:spPr>
      </p:pic>
      <p:sp>
        <p:nvSpPr>
          <p:cNvPr id="25" name="Line">
            <a:extLst>
              <a:ext uri="{FF2B5EF4-FFF2-40B4-BE49-F238E27FC236}">
                <a16:creationId xmlns:a16="http://schemas.microsoft.com/office/drawing/2014/main" id="{282C7447-6494-45B3-AC2C-EB84A5B077A8}"/>
              </a:ext>
            </a:extLst>
          </p:cNvPr>
          <p:cNvSpPr/>
          <p:nvPr/>
        </p:nvSpPr>
        <p:spPr>
          <a:xfrm>
            <a:off x="3086413" y="3107370"/>
            <a:ext cx="279576" cy="765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1432" h="21600" extrusionOk="0">
                <a:moveTo>
                  <a:pt x="5959" y="21600"/>
                </a:moveTo>
                <a:cubicBezTo>
                  <a:pt x="5959" y="21600"/>
                  <a:pt x="21600" y="514"/>
                  <a:pt x="0" y="0"/>
                </a:cubicBezTo>
              </a:path>
            </a:pathLst>
          </a:custGeom>
          <a:ln w="25400">
            <a:solidFill>
              <a:srgbClr val="D21C42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727AD33-C804-418B-A30B-1AB2EE0EBDB9}"/>
                  </a:ext>
                </a:extLst>
              </p:cNvPr>
              <p:cNvSpPr/>
              <p:nvPr/>
            </p:nvSpPr>
            <p:spPr>
              <a:xfrm>
                <a:off x="3528534" y="2437639"/>
                <a:ext cx="4250266" cy="7092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Arial"/>
                    <a:cs typeface="Arial"/>
                    <a:sym typeface="Arial"/>
                  </a:rPr>
                  <a:t>                </a:t>
                </a:r>
                <a14:m>
                  <m:oMath xmlns:m="http://schemas.openxmlformats.org/officeDocument/2006/math"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+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𝐂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   +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𝐀𝐁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𝑪</m:t>
                        </m:r>
                      </m:e>
                    </m:acc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+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𝐀𝐁𝐂</m:t>
                    </m:r>
                  </m:oMath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727AD33-C804-418B-A30B-1AB2EE0EBD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8534" y="2437639"/>
                <a:ext cx="4250266" cy="70929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">
            <a:extLst>
              <a:ext uri="{FF2B5EF4-FFF2-40B4-BE49-F238E27FC236}">
                <a16:creationId xmlns:a16="http://schemas.microsoft.com/office/drawing/2014/main" id="{9BEB27D2-4FCF-4372-9246-AD9F7D66DC75}"/>
              </a:ext>
            </a:extLst>
          </p:cNvPr>
          <p:cNvSpPr/>
          <p:nvPr/>
        </p:nvSpPr>
        <p:spPr>
          <a:xfrm>
            <a:off x="4931836" y="2504494"/>
            <a:ext cx="7493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8" name="Rectangle">
            <a:extLst>
              <a:ext uri="{FF2B5EF4-FFF2-40B4-BE49-F238E27FC236}">
                <a16:creationId xmlns:a16="http://schemas.microsoft.com/office/drawing/2014/main" id="{06658658-5746-4061-A3E8-E7A9CFFB297F}"/>
              </a:ext>
            </a:extLst>
          </p:cNvPr>
          <p:cNvSpPr/>
          <p:nvPr/>
        </p:nvSpPr>
        <p:spPr>
          <a:xfrm>
            <a:off x="5739079" y="2490619"/>
            <a:ext cx="9779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2130B369-0EC2-4B25-9E25-9C9871ABECBA}"/>
              </a:ext>
            </a:extLst>
          </p:cNvPr>
          <p:cNvSpPr/>
          <p:nvPr/>
        </p:nvSpPr>
        <p:spPr>
          <a:xfrm>
            <a:off x="4665929" y="2801769"/>
            <a:ext cx="31242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8575D117-0BF9-42B8-ADA7-6C4F7A602A86}"/>
                  </a:ext>
                </a:extLst>
              </p:cNvPr>
              <p:cNvSpPr/>
              <p:nvPr/>
            </p:nvSpPr>
            <p:spPr>
              <a:xfrm>
                <a:off x="3900170" y="3774906"/>
                <a:ext cx="4405630" cy="4008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d>
                        <m:dPr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+</m:t>
                          </m:r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𝑪</m:t>
                              </m:r>
                            </m:e>
                          </m:acc>
                        </m:e>
                      </m:d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8575D117-0BF9-42B8-ADA7-6C4F7A602A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0170" y="3774906"/>
                <a:ext cx="4405630" cy="400815"/>
              </a:xfrm>
              <a:prstGeom prst="rect">
                <a:avLst/>
              </a:prstGeom>
              <a:blipFill>
                <a:blip r:embed="rId4"/>
                <a:stretch>
                  <a:fillRect r="-4703" b="-15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98F6D64-7E6C-4EEF-AC5A-EDE2533325D4}"/>
                  </a:ext>
                </a:extLst>
              </p:cNvPr>
              <p:cNvSpPr/>
              <p:nvPr/>
            </p:nvSpPr>
            <p:spPr>
              <a:xfrm>
                <a:off x="4146336" y="4235252"/>
                <a:ext cx="24924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98F6D64-7E6C-4EEF-AC5A-EDE2533325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4235252"/>
                <a:ext cx="2492477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07938A64-4E40-4F5B-837B-5C97CB86DB92}"/>
                  </a:ext>
                </a:extLst>
              </p:cNvPr>
              <p:cNvSpPr/>
              <p:nvPr/>
            </p:nvSpPr>
            <p:spPr>
              <a:xfrm>
                <a:off x="4146336" y="4694893"/>
                <a:ext cx="243156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)+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07938A64-4E40-4F5B-837B-5C97CB86DB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4694893"/>
                <a:ext cx="2431563" cy="400110"/>
              </a:xfrm>
              <a:prstGeom prst="rect">
                <a:avLst/>
              </a:prstGeom>
              <a:blipFill>
                <a:blip r:embed="rId6"/>
                <a:stretch>
                  <a:fillRect r="-251" b="-15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108EDA3A-4FBB-4C64-926C-5BD05BBC048A}"/>
                  </a:ext>
                </a:extLst>
              </p:cNvPr>
              <p:cNvSpPr/>
              <p:nvPr/>
            </p:nvSpPr>
            <p:spPr>
              <a:xfrm>
                <a:off x="4146336" y="5154534"/>
                <a:ext cx="154170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108EDA3A-4FBB-4C64-926C-5BD05BBC04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5154534"/>
                <a:ext cx="1541704" cy="400110"/>
              </a:xfrm>
              <a:prstGeom prst="rect">
                <a:avLst/>
              </a:prstGeom>
              <a:blipFill>
                <a:blip r:embed="rId7"/>
                <a:stretch>
                  <a:fillRect r="-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BC21667A-4573-411A-9193-13EB6E99F914}"/>
                  </a:ext>
                </a:extLst>
              </p:cNvPr>
              <p:cNvSpPr/>
              <p:nvPr/>
            </p:nvSpPr>
            <p:spPr>
              <a:xfrm>
                <a:off x="4146336" y="5614174"/>
                <a:ext cx="137178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BC21667A-4573-411A-9193-13EB6E99F9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5614174"/>
                <a:ext cx="1371786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">
            <a:extLst>
              <a:ext uri="{FF2B5EF4-FFF2-40B4-BE49-F238E27FC236}">
                <a16:creationId xmlns:a16="http://schemas.microsoft.com/office/drawing/2014/main" id="{C0B0AAF4-6BC9-4432-8996-250C7E21689A}"/>
              </a:ext>
            </a:extLst>
          </p:cNvPr>
          <p:cNvSpPr/>
          <p:nvPr/>
        </p:nvSpPr>
        <p:spPr>
          <a:xfrm>
            <a:off x="4285779" y="3792148"/>
            <a:ext cx="4102100" cy="215145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3DE4DCC-D187-4809-8D5F-657CCBB88BB4}"/>
                  </a:ext>
                </a:extLst>
              </p:cNvPr>
              <p:cNvSpPr/>
              <p:nvPr/>
            </p:nvSpPr>
            <p:spPr>
              <a:xfrm>
                <a:off x="1669698" y="1441439"/>
                <a:ext cx="763349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3DE4DCC-D187-4809-8D5F-657CCBB88B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1441439"/>
                <a:ext cx="763349" cy="369909"/>
              </a:xfrm>
              <a:prstGeom prst="rect">
                <a:avLst/>
              </a:prstGeom>
              <a:blipFill>
                <a:blip r:embed="rId9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0ED55A9-DD8C-4B58-8793-6E39772F452F}"/>
                  </a:ext>
                </a:extLst>
              </p:cNvPr>
              <p:cNvSpPr/>
              <p:nvPr/>
            </p:nvSpPr>
            <p:spPr>
              <a:xfrm>
                <a:off x="1669698" y="1683418"/>
                <a:ext cx="71205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0ED55A9-DD8C-4B58-8793-6E39772F45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1683418"/>
                <a:ext cx="712053" cy="369332"/>
              </a:xfrm>
              <a:prstGeom prst="rect">
                <a:avLst/>
              </a:prstGeom>
              <a:blipFill>
                <a:blip r:embed="rId10"/>
                <a:stretch>
                  <a:fillRect r="-188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9675701-9436-4CE0-A475-CA9BCFCC41B2}"/>
                  </a:ext>
                </a:extLst>
              </p:cNvPr>
              <p:cNvSpPr/>
              <p:nvPr/>
            </p:nvSpPr>
            <p:spPr>
              <a:xfrm>
                <a:off x="1669698" y="1925397"/>
                <a:ext cx="763351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9675701-9436-4CE0-A475-CA9BCFCC41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1925397"/>
                <a:ext cx="763351" cy="369909"/>
              </a:xfrm>
              <a:prstGeom prst="rect">
                <a:avLst/>
              </a:prstGeom>
              <a:blipFill>
                <a:blip r:embed="rId11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FDF561DF-A801-4099-80E8-6085FE637B49}"/>
                  </a:ext>
                </a:extLst>
              </p:cNvPr>
              <p:cNvSpPr/>
              <p:nvPr/>
            </p:nvSpPr>
            <p:spPr>
              <a:xfrm>
                <a:off x="1669698" y="2167376"/>
                <a:ext cx="71205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FDF561DF-A801-4099-80E8-6085FE637B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167376"/>
                <a:ext cx="712053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1D007670-A35D-4659-B3C3-8CE6C9F4B000}"/>
                  </a:ext>
                </a:extLst>
              </p:cNvPr>
              <p:cNvSpPr/>
              <p:nvPr/>
            </p:nvSpPr>
            <p:spPr>
              <a:xfrm>
                <a:off x="1669698" y="2409355"/>
                <a:ext cx="763351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1D007670-A35D-4659-B3C3-8CE6C9F4B00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409355"/>
                <a:ext cx="763351" cy="369909"/>
              </a:xfrm>
              <a:prstGeom prst="rect">
                <a:avLst/>
              </a:prstGeom>
              <a:blipFill>
                <a:blip r:embed="rId13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9C3D9EB9-4172-4C79-83A5-0EC4B638C3FC}"/>
                  </a:ext>
                </a:extLst>
              </p:cNvPr>
              <p:cNvSpPr/>
              <p:nvPr/>
            </p:nvSpPr>
            <p:spPr>
              <a:xfrm>
                <a:off x="1669698" y="2651334"/>
                <a:ext cx="76335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9C3D9EB9-4172-4C79-83A5-0EC4B638C3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651334"/>
                <a:ext cx="763351" cy="369332"/>
              </a:xfrm>
              <a:prstGeom prst="rect">
                <a:avLst/>
              </a:prstGeom>
              <a:blipFill>
                <a:blip r:embed="rId14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A8346EAD-7D94-4202-96F5-FDFCD52EE283}"/>
                  </a:ext>
                </a:extLst>
              </p:cNvPr>
              <p:cNvSpPr/>
              <p:nvPr/>
            </p:nvSpPr>
            <p:spPr>
              <a:xfrm>
                <a:off x="1669698" y="2893313"/>
                <a:ext cx="763351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𝑨𝑩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A8346EAD-7D94-4202-96F5-FDFCD52EE28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893313"/>
                <a:ext cx="763351" cy="369909"/>
              </a:xfrm>
              <a:prstGeom prst="rect">
                <a:avLst/>
              </a:prstGeom>
              <a:blipFill>
                <a:blip r:embed="rId15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28129C9D-2D6C-4A81-AC04-DA2973349D6C}"/>
                  </a:ext>
                </a:extLst>
              </p:cNvPr>
              <p:cNvSpPr/>
              <p:nvPr/>
            </p:nvSpPr>
            <p:spPr>
              <a:xfrm>
                <a:off x="1669698" y="3135291"/>
                <a:ext cx="71205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28129C9D-2D6C-4A81-AC04-DA2973349D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3135291"/>
                <a:ext cx="712054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33E7020-BEE3-4D6C-9FF2-CD6292F7544E}"/>
                  </a:ext>
                </a:extLst>
              </p:cNvPr>
              <p:cNvSpPr/>
              <p:nvPr/>
            </p:nvSpPr>
            <p:spPr>
              <a:xfrm>
                <a:off x="477839" y="115466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33E7020-BEE3-4D6C-9FF2-CD6292F754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839" y="1154668"/>
                <a:ext cx="405880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A660DBFA-EEAB-400F-B59E-39F2930E1414}"/>
                  </a:ext>
                </a:extLst>
              </p:cNvPr>
              <p:cNvSpPr/>
              <p:nvPr/>
            </p:nvSpPr>
            <p:spPr>
              <a:xfrm>
                <a:off x="816526" y="1154668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A660DBFA-EEAB-400F-B59E-39F2930E14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526" y="1154668"/>
                <a:ext cx="402674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F72A0AA2-D4D5-4495-9C5D-0D4A9C38F0E7}"/>
                  </a:ext>
                </a:extLst>
              </p:cNvPr>
              <p:cNvSpPr/>
              <p:nvPr/>
            </p:nvSpPr>
            <p:spPr>
              <a:xfrm>
                <a:off x="1145139" y="1154668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F72A0AA2-D4D5-4495-9C5D-0D4A9C38F0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139" y="1154668"/>
                <a:ext cx="385041" cy="36933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809221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5" grpId="0" animBg="1"/>
      <p:bldP spid="28" grpId="0"/>
      <p:bldP spid="7" grpId="0" animBg="1" advAuto="0"/>
      <p:bldP spid="7" grpId="1" animBg="1"/>
      <p:bldP spid="8" grpId="0" animBg="1" advAuto="0"/>
      <p:bldP spid="8" grpId="1" animBg="1"/>
      <p:bldP spid="9" grpId="0" animBg="1" advAuto="0"/>
      <p:bldP spid="9" grpId="1" animBg="1"/>
      <p:bldP spid="29" grpId="0"/>
      <p:bldP spid="30" grpId="0"/>
      <p:bldP spid="31" grpId="0"/>
      <p:bldP spid="32" grpId="0"/>
      <p:bldP spid="33" grpId="0"/>
      <p:bldP spid="26" grpId="0" animBg="1"/>
      <p:bldP spid="26" grpId="1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D718C-7AE2-4DBE-A3EA-E38ABF250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From Logic to Gates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F8D34D2-EE61-41C1-803E-FADD577D97E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>
                    <a:solidFill>
                      <a:srgbClr val="00B050"/>
                    </a:solidFill>
                    <a:ea typeface="+mn-ea"/>
                    <a:cs typeface="+mn-cs"/>
                  </a:rPr>
                  <a:t>SOP (sum-of-products) leads to two-level logic</a:t>
                </a: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>
                    <a:solidFill>
                      <a:srgbClr val="000000"/>
                    </a:solidFill>
                    <a:ea typeface="+mn-ea"/>
                    <a:cs typeface="+mn-cs"/>
                  </a:rPr>
                  <a:t>Example:</a:t>
                </a:r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C00000"/>
                        </a:solidFill>
                        <a:latin typeface="Cambria Math"/>
                        <a:ea typeface="+mn-ea"/>
                        <a:cs typeface="+mn-cs"/>
                      </a:rPr>
                      <m:t>𝒀</m:t>
                    </m:r>
                    <m:r>
                      <a:rPr lang="en-US" b="1">
                        <a:solidFill>
                          <a:srgbClr val="C00000"/>
                        </a:solidFill>
                        <a:latin typeface="Cambria Math"/>
                        <a:ea typeface="+mn-ea"/>
                        <a:cs typeface="+mn-cs"/>
                      </a:rPr>
                      <m:t>=</m:t>
                    </m:r>
                    <m:d>
                      <m:dPr>
                        <m:ctrlPr>
                          <a:rPr lang="en-US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+mn-ea"/>
                                <a:cs typeface="+mn-cs"/>
                              </a:rPr>
                              <m:t>𝑨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𝑩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𝑪</m:t>
                            </m:r>
                          </m:e>
                        </m:bar>
                      </m:e>
                    </m:d>
                    <m:r>
                      <a:rPr lang="en-US" b="1" i="1">
                        <a:solidFill>
                          <a:srgbClr val="C00000"/>
                        </a:solidFill>
                        <a:latin typeface="Cambria Math"/>
                        <a:ea typeface="+mn-ea"/>
                        <a:cs typeface="+mn-cs"/>
                      </a:rPr>
                      <m:t>+</m:t>
                    </m:r>
                    <m:d>
                      <m:dPr>
                        <m:ctrlPr>
                          <a:rPr lang="en-US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𝑨</m:t>
                        </m: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𝑩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𝑪</m:t>
                            </m:r>
                          </m:e>
                        </m:bar>
                      </m:e>
                    </m:d>
                    <m:r>
                      <a:rPr lang="en-US" b="1" i="1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d>
                      <m:dPr>
                        <m:ctrlPr>
                          <a:rPr lang="en-US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𝑨</m:t>
                        </m: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𝑩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𝑪</m:t>
                        </m:r>
                      </m:e>
                    </m:d>
                  </m:oMath>
                </a14:m>
                <a:endParaRPr lang="en-US" b="1">
                  <a:solidFill>
                    <a:srgbClr val="000000"/>
                  </a:solidFill>
                  <a:latin typeface="Calibri" pitchFamily="34" charset="0"/>
                  <a:ea typeface="+mn-ea"/>
                  <a:cs typeface="+mn-cs"/>
                </a:endParaRPr>
              </a:p>
              <a:p>
                <a:endParaRPr lang="en-US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F8D34D2-EE61-41C1-803E-FADD577D97E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4"/>
                <a:stretch>
                  <a:fillRect l="-283" t="-9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CEE90A-412D-4EDD-AA6B-2E242CA2D9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" name="Object 1">
            <a:extLst>
              <a:ext uri="{FF2B5EF4-FFF2-40B4-BE49-F238E27FC236}">
                <a16:creationId xmlns:a16="http://schemas.microsoft.com/office/drawing/2014/main" id="{3C3AB2E1-6A87-415A-805E-82A32A8AF8DE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</p:nvPr>
        </p:nvGraphicFramePr>
        <p:xfrm>
          <a:off x="1143000" y="2439578"/>
          <a:ext cx="6464300" cy="407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887" name="VISIO" r:id="rId5" imgW="3042403" imgH="1914286" progId="Visio.Drawing.6">
                  <p:embed/>
                </p:oleObj>
              </mc:Choice>
              <mc:Fallback>
                <p:oleObj name="VISIO" r:id="rId5" imgW="3042403" imgH="1914286" progId="Visio.Drawing.6">
                  <p:embed/>
                  <p:pic>
                    <p:nvPicPr>
                      <p:cNvPr id="5" name="Object 1">
                        <a:extLst>
                          <a:ext uri="{FF2B5EF4-FFF2-40B4-BE49-F238E27FC236}">
                            <a16:creationId xmlns:a16="http://schemas.microsoft.com/office/drawing/2014/main" id="{3C3AB2E1-6A87-415A-805E-82A32A8AF8DE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439578"/>
                        <a:ext cx="6464300" cy="407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96446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63F98C04-8F63-4A5C-935B-43B302F8AAC7}"/>
              </a:ext>
            </a:extLst>
          </p:cNvPr>
          <p:cNvSpPr/>
          <p:nvPr/>
        </p:nvSpPr>
        <p:spPr>
          <a:xfrm>
            <a:off x="1013460" y="4315640"/>
            <a:ext cx="1625600" cy="2667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p:graphicFrame>
        <p:nvGraphicFramePr>
          <p:cNvPr id="6" name="Table">
            <a:extLst>
              <a:ext uri="{FF2B5EF4-FFF2-40B4-BE49-F238E27FC236}">
                <a16:creationId xmlns:a16="http://schemas.microsoft.com/office/drawing/2014/main" id="{FED65F2A-6A19-45BE-8E17-37FFBB9E71E9}"/>
              </a:ext>
            </a:extLst>
          </p:cNvPr>
          <p:cNvGraphicFramePr/>
          <p:nvPr/>
        </p:nvGraphicFramePr>
        <p:xfrm>
          <a:off x="914400" y="3479981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4361F7D-AB25-43C1-AEB3-DBCBF9338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Alternative Canonical Form: POS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070CBF-A304-4492-A317-4C207B7047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Each sum term represents one of the “zeros” of the function…">
            <a:extLst>
              <a:ext uri="{FF2B5EF4-FFF2-40B4-BE49-F238E27FC236}">
                <a16:creationId xmlns:a16="http://schemas.microsoft.com/office/drawing/2014/main" id="{638C40FE-16D0-4FA9-8BE0-47BEE26825C3}"/>
              </a:ext>
            </a:extLst>
          </p:cNvPr>
          <p:cNvSpPr txBox="1"/>
          <p:nvPr/>
        </p:nvSpPr>
        <p:spPr>
          <a:xfrm>
            <a:off x="2984500" y="4618388"/>
            <a:ext cx="5537200" cy="16732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For the given input, only the shaded sum term will equal 0 </a:t>
            </a:r>
          </a:p>
          <a:p>
            <a:pPr marL="38100" marR="38100" lvl="2" indent="53340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6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Anything ANDed with 0 is 0; Output F will be 0</a:t>
            </a:r>
          </a:p>
        </p:txBody>
      </p:sp>
      <p:sp>
        <p:nvSpPr>
          <p:cNvPr id="8" name="A product of sums (pos)">
            <a:extLst>
              <a:ext uri="{FF2B5EF4-FFF2-40B4-BE49-F238E27FC236}">
                <a16:creationId xmlns:a16="http://schemas.microsoft.com/office/drawing/2014/main" id="{D1A94D01-BA83-40E4-B97F-BE6C0AB3FACC}"/>
              </a:ext>
            </a:extLst>
          </p:cNvPr>
          <p:cNvSpPr txBox="1"/>
          <p:nvPr/>
        </p:nvSpPr>
        <p:spPr>
          <a:xfrm>
            <a:off x="379005" y="1978702"/>
            <a:ext cx="3982180" cy="43499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40639" marR="40639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40639" marR="40639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A product of sums (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POS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)</a:t>
            </a:r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948AA12E-03E3-4A04-9CFD-E33DB1614720}"/>
              </a:ext>
            </a:extLst>
          </p:cNvPr>
          <p:cNvSpPr/>
          <p:nvPr/>
        </p:nvSpPr>
        <p:spPr>
          <a:xfrm>
            <a:off x="6908800" y="3056288"/>
            <a:ext cx="1235138" cy="7620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p:sp>
        <p:nvSpPr>
          <p:cNvPr id="11" name="0    0     0">
            <a:extLst>
              <a:ext uri="{FF2B5EF4-FFF2-40B4-BE49-F238E27FC236}">
                <a16:creationId xmlns:a16="http://schemas.microsoft.com/office/drawing/2014/main" id="{F20B9CE7-1283-46B2-980F-2354A545C165}"/>
              </a:ext>
            </a:extLst>
          </p:cNvPr>
          <p:cNvSpPr txBox="1"/>
          <p:nvPr/>
        </p:nvSpPr>
        <p:spPr>
          <a:xfrm>
            <a:off x="4305300" y="3205661"/>
            <a:ext cx="1197379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162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0    0</a:t>
            </a:r>
          </a:p>
        </p:txBody>
      </p:sp>
      <p:sp>
        <p:nvSpPr>
          <p:cNvPr id="12" name="0    0    1'">
            <a:extLst>
              <a:ext uri="{FF2B5EF4-FFF2-40B4-BE49-F238E27FC236}">
                <a16:creationId xmlns:a16="http://schemas.microsoft.com/office/drawing/2014/main" id="{48C719A9-E0A3-4EAB-A9D8-058D12621E76}"/>
              </a:ext>
            </a:extLst>
          </p:cNvPr>
          <p:cNvSpPr txBox="1"/>
          <p:nvPr/>
        </p:nvSpPr>
        <p:spPr>
          <a:xfrm>
            <a:off x="5668290" y="3205661"/>
            <a:ext cx="1088118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</a:t>
            </a:r>
            <a:r>
              <a:rPr kumimoji="0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0   1</a:t>
            </a:r>
          </a:p>
        </p:txBody>
      </p:sp>
      <p:grpSp>
        <p:nvGrpSpPr>
          <p:cNvPr id="14" name="Group">
            <a:extLst>
              <a:ext uri="{FF2B5EF4-FFF2-40B4-BE49-F238E27FC236}">
                <a16:creationId xmlns:a16="http://schemas.microsoft.com/office/drawing/2014/main" id="{F603B30E-F36B-4032-8299-28287A8EFADD}"/>
              </a:ext>
            </a:extLst>
          </p:cNvPr>
          <p:cNvGrpSpPr/>
          <p:nvPr/>
        </p:nvGrpSpPr>
        <p:grpSpPr>
          <a:xfrm>
            <a:off x="5350537" y="1883418"/>
            <a:ext cx="1994930" cy="1169843"/>
            <a:chOff x="1172237" y="-12630"/>
            <a:chExt cx="1994930" cy="1523563"/>
          </a:xfrm>
        </p:grpSpPr>
        <p:sp>
          <p:nvSpPr>
            <p:cNvPr id="16" name="sums">
              <a:extLst>
                <a:ext uri="{FF2B5EF4-FFF2-40B4-BE49-F238E27FC236}">
                  <a16:creationId xmlns:a16="http://schemas.microsoft.com/office/drawing/2014/main" id="{F3C4C0B8-9C7C-4CDB-8B18-4A6C0204100A}"/>
                </a:ext>
              </a:extLst>
            </p:cNvPr>
            <p:cNvSpPr txBox="1"/>
            <p:nvPr/>
          </p:nvSpPr>
          <p:spPr>
            <a:xfrm>
              <a:off x="1993900" y="1162120"/>
              <a:ext cx="720710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L="39686" marR="39686" defTabSz="914400">
                <a:defRPr sz="16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6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ahoma"/>
                  <a:cs typeface="Arial"/>
                  <a:sym typeface="Arial"/>
                </a:rPr>
                <a:t>sums</a:t>
              </a:r>
            </a:p>
          </p:txBody>
        </p:sp>
        <p:sp>
          <p:nvSpPr>
            <p:cNvPr id="17" name="Line">
              <a:extLst>
                <a:ext uri="{FF2B5EF4-FFF2-40B4-BE49-F238E27FC236}">
                  <a16:creationId xmlns:a16="http://schemas.microsoft.com/office/drawing/2014/main" id="{691AF130-CFBE-418D-BEA3-A0F7BB75A9EC}"/>
                </a:ext>
              </a:extLst>
            </p:cNvPr>
            <p:cNvSpPr/>
            <p:nvPr/>
          </p:nvSpPr>
          <p:spPr>
            <a:xfrm>
              <a:off x="1172237" y="718914"/>
              <a:ext cx="818113" cy="44032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" name="Line">
              <a:extLst>
                <a:ext uri="{FF2B5EF4-FFF2-40B4-BE49-F238E27FC236}">
                  <a16:creationId xmlns:a16="http://schemas.microsoft.com/office/drawing/2014/main" id="{4D2C7C5F-2063-4648-8309-714F174057F6}"/>
                </a:ext>
              </a:extLst>
            </p:cNvPr>
            <p:cNvSpPr/>
            <p:nvPr/>
          </p:nvSpPr>
          <p:spPr>
            <a:xfrm>
              <a:off x="2222500" y="718915"/>
              <a:ext cx="140356" cy="448485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" name="Line">
              <a:extLst>
                <a:ext uri="{FF2B5EF4-FFF2-40B4-BE49-F238E27FC236}">
                  <a16:creationId xmlns:a16="http://schemas.microsoft.com/office/drawing/2014/main" id="{949F6BBA-5DFD-43C7-88B9-0FF65192AB11}"/>
                </a:ext>
              </a:extLst>
            </p:cNvPr>
            <p:cNvSpPr/>
            <p:nvPr/>
          </p:nvSpPr>
          <p:spPr>
            <a:xfrm flipH="1">
              <a:off x="2748991" y="741948"/>
              <a:ext cx="418176" cy="418176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0" name="products">
              <a:extLst>
                <a:ext uri="{FF2B5EF4-FFF2-40B4-BE49-F238E27FC236}">
                  <a16:creationId xmlns:a16="http://schemas.microsoft.com/office/drawing/2014/main" id="{D2219916-00C1-4087-8C2B-4F764A9FA183}"/>
                </a:ext>
              </a:extLst>
            </p:cNvPr>
            <p:cNvSpPr txBox="1"/>
            <p:nvPr/>
          </p:nvSpPr>
          <p:spPr>
            <a:xfrm>
              <a:off x="1742699" y="-12630"/>
              <a:ext cx="1089401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L="39686" marR="39686" defTabSz="914400">
                <a:defRPr sz="16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6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ahoma"/>
                  <a:cs typeface="Arial"/>
                  <a:sym typeface="Arial"/>
                </a:rPr>
                <a:t>products</a:t>
              </a:r>
            </a:p>
          </p:txBody>
        </p:sp>
        <p:sp>
          <p:nvSpPr>
            <p:cNvPr id="21" name="Line">
              <a:extLst>
                <a:ext uri="{FF2B5EF4-FFF2-40B4-BE49-F238E27FC236}">
                  <a16:creationId xmlns:a16="http://schemas.microsoft.com/office/drawing/2014/main" id="{18F7264F-6CC1-4B9F-8923-4D4C80CF6AB2}"/>
                </a:ext>
              </a:extLst>
            </p:cNvPr>
            <p:cNvSpPr/>
            <p:nvPr/>
          </p:nvSpPr>
          <p:spPr>
            <a:xfrm flipV="1">
              <a:off x="1689098" y="293607"/>
              <a:ext cx="266901" cy="239125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2" name="Line">
              <a:extLst>
                <a:ext uri="{FF2B5EF4-FFF2-40B4-BE49-F238E27FC236}">
                  <a16:creationId xmlns:a16="http://schemas.microsoft.com/office/drawing/2014/main" id="{CD79C05F-5A42-422C-9AC1-7D52A1DC9F72}"/>
                </a:ext>
              </a:extLst>
            </p:cNvPr>
            <p:cNvSpPr/>
            <p:nvPr/>
          </p:nvSpPr>
          <p:spPr>
            <a:xfrm flipH="1" flipV="1">
              <a:off x="2425544" y="278705"/>
              <a:ext cx="461830" cy="20685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3" name="Line">
            <a:extLst>
              <a:ext uri="{FF2B5EF4-FFF2-40B4-BE49-F238E27FC236}">
                <a16:creationId xmlns:a16="http://schemas.microsoft.com/office/drawing/2014/main" id="{FBC975D9-ADCD-45CF-8843-176B5D196061}"/>
              </a:ext>
            </a:extLst>
          </p:cNvPr>
          <p:cNvSpPr/>
          <p:nvPr/>
        </p:nvSpPr>
        <p:spPr>
          <a:xfrm flipV="1">
            <a:off x="8020176" y="2971916"/>
            <a:ext cx="361823" cy="324882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" name="Line">
            <a:extLst>
              <a:ext uri="{FF2B5EF4-FFF2-40B4-BE49-F238E27FC236}">
                <a16:creationId xmlns:a16="http://schemas.microsoft.com/office/drawing/2014/main" id="{5B6188B8-7146-43D4-8092-0355A90F3E79}"/>
              </a:ext>
            </a:extLst>
          </p:cNvPr>
          <p:cNvSpPr/>
          <p:nvPr/>
        </p:nvSpPr>
        <p:spPr>
          <a:xfrm>
            <a:off x="7794043" y="3696402"/>
            <a:ext cx="226133" cy="489564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26" name="Group">
            <a:extLst>
              <a:ext uri="{FF2B5EF4-FFF2-40B4-BE49-F238E27FC236}">
                <a16:creationId xmlns:a16="http://schemas.microsoft.com/office/drawing/2014/main" id="{126C9902-CB4E-4F48-9E1E-70B62F1DD281}"/>
              </a:ext>
            </a:extLst>
          </p:cNvPr>
          <p:cNvGrpSpPr/>
          <p:nvPr/>
        </p:nvGrpSpPr>
        <p:grpSpPr>
          <a:xfrm>
            <a:off x="2689795" y="3678587"/>
            <a:ext cx="2660741" cy="215977"/>
            <a:chOff x="0" y="0"/>
            <a:chExt cx="2660740" cy="215975"/>
          </a:xfrm>
        </p:grpSpPr>
        <p:sp>
          <p:nvSpPr>
            <p:cNvPr id="27" name="Line">
              <a:extLst>
                <a:ext uri="{FF2B5EF4-FFF2-40B4-BE49-F238E27FC236}">
                  <a16:creationId xmlns:a16="http://schemas.microsoft.com/office/drawing/2014/main" id="{B287F593-9830-4A56-A019-D5BB0B40E933}"/>
                </a:ext>
              </a:extLst>
            </p:cNvPr>
            <p:cNvSpPr/>
            <p:nvPr/>
          </p:nvSpPr>
          <p:spPr>
            <a:xfrm>
              <a:off x="1643614" y="2363"/>
              <a:ext cx="1017127" cy="2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" name="Line">
              <a:extLst>
                <a:ext uri="{FF2B5EF4-FFF2-40B4-BE49-F238E27FC236}">
                  <a16:creationId xmlns:a16="http://schemas.microsoft.com/office/drawing/2014/main" id="{FA13E1C5-AAAD-475B-A32E-E7DE9D521E2E}"/>
                </a:ext>
              </a:extLst>
            </p:cNvPr>
            <p:cNvSpPr/>
            <p:nvPr/>
          </p:nvSpPr>
          <p:spPr>
            <a:xfrm>
              <a:off x="0" y="0"/>
              <a:ext cx="2161684" cy="21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349" extrusionOk="0">
                  <a:moveTo>
                    <a:pt x="21495" y="0"/>
                  </a:moveTo>
                  <a:cubicBezTo>
                    <a:pt x="21495" y="0"/>
                    <a:pt x="21600" y="8233"/>
                    <a:pt x="19376" y="11176"/>
                  </a:cubicBezTo>
                  <a:cubicBezTo>
                    <a:pt x="16408" y="15101"/>
                    <a:pt x="5577" y="21600"/>
                    <a:pt x="0" y="21341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29" name="Group">
            <a:extLst>
              <a:ext uri="{FF2B5EF4-FFF2-40B4-BE49-F238E27FC236}">
                <a16:creationId xmlns:a16="http://schemas.microsoft.com/office/drawing/2014/main" id="{6246EA20-F200-42FA-8598-9E4D3E29C503}"/>
              </a:ext>
            </a:extLst>
          </p:cNvPr>
          <p:cNvGrpSpPr/>
          <p:nvPr/>
        </p:nvGrpSpPr>
        <p:grpSpPr>
          <a:xfrm>
            <a:off x="2759877" y="3678588"/>
            <a:ext cx="3945723" cy="469900"/>
            <a:chOff x="0" y="0"/>
            <a:chExt cx="3945721" cy="469900"/>
          </a:xfrm>
        </p:grpSpPr>
        <p:sp>
          <p:nvSpPr>
            <p:cNvPr id="30" name="Line">
              <a:extLst>
                <a:ext uri="{FF2B5EF4-FFF2-40B4-BE49-F238E27FC236}">
                  <a16:creationId xmlns:a16="http://schemas.microsoft.com/office/drawing/2014/main" id="{FCA2D178-737E-4E28-963B-449261F222C3}"/>
                </a:ext>
              </a:extLst>
            </p:cNvPr>
            <p:cNvSpPr/>
            <p:nvPr/>
          </p:nvSpPr>
          <p:spPr>
            <a:xfrm>
              <a:off x="2874395" y="0"/>
              <a:ext cx="1071327" cy="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" name="Line">
              <a:extLst>
                <a:ext uri="{FF2B5EF4-FFF2-40B4-BE49-F238E27FC236}">
                  <a16:creationId xmlns:a16="http://schemas.microsoft.com/office/drawing/2014/main" id="{96570265-36D6-4F9C-BD59-A6ACE6D4A463}"/>
                </a:ext>
              </a:extLst>
            </p:cNvPr>
            <p:cNvSpPr/>
            <p:nvPr/>
          </p:nvSpPr>
          <p:spPr>
            <a:xfrm>
              <a:off x="0" y="10368"/>
              <a:ext cx="3440237" cy="459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554" y="6814"/>
                    <a:pt x="19713" y="11029"/>
                  </a:cubicBezTo>
                  <a:cubicBezTo>
                    <a:pt x="17872" y="15243"/>
                    <a:pt x="3284" y="21600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32" name="Group">
            <a:extLst>
              <a:ext uri="{FF2B5EF4-FFF2-40B4-BE49-F238E27FC236}">
                <a16:creationId xmlns:a16="http://schemas.microsoft.com/office/drawing/2014/main" id="{8D66BD93-0023-48F1-977A-F312EA6D5B01}"/>
              </a:ext>
            </a:extLst>
          </p:cNvPr>
          <p:cNvGrpSpPr/>
          <p:nvPr/>
        </p:nvGrpSpPr>
        <p:grpSpPr>
          <a:xfrm>
            <a:off x="2757892" y="3678588"/>
            <a:ext cx="5243108" cy="726579"/>
            <a:chOff x="0" y="0"/>
            <a:chExt cx="5243106" cy="726578"/>
          </a:xfrm>
        </p:grpSpPr>
        <p:sp>
          <p:nvSpPr>
            <p:cNvPr id="33" name="Line">
              <a:extLst>
                <a:ext uri="{FF2B5EF4-FFF2-40B4-BE49-F238E27FC236}">
                  <a16:creationId xmlns:a16="http://schemas.microsoft.com/office/drawing/2014/main" id="{E7B09B6B-BEBE-488F-AE23-5532E3FC267D}"/>
                </a:ext>
              </a:extLst>
            </p:cNvPr>
            <p:cNvSpPr/>
            <p:nvPr/>
          </p:nvSpPr>
          <p:spPr>
            <a:xfrm flipV="1">
              <a:off x="4127822" y="0"/>
              <a:ext cx="1115285" cy="18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" name="Line">
              <a:extLst>
                <a:ext uri="{FF2B5EF4-FFF2-40B4-BE49-F238E27FC236}">
                  <a16:creationId xmlns:a16="http://schemas.microsoft.com/office/drawing/2014/main" id="{60639047-B95B-4A8C-BC1F-D93F3A95C288}"/>
                </a:ext>
              </a:extLst>
            </p:cNvPr>
            <p:cNvSpPr/>
            <p:nvPr/>
          </p:nvSpPr>
          <p:spPr>
            <a:xfrm>
              <a:off x="0" y="12030"/>
              <a:ext cx="4699472" cy="71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399" y="8499"/>
                    <a:pt x="20146" y="10947"/>
                  </a:cubicBezTo>
                  <a:cubicBezTo>
                    <a:pt x="16952" y="17185"/>
                    <a:pt x="6451" y="21315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1A30AA8-2F5E-45A6-98D9-F40D096D6079}"/>
                  </a:ext>
                </a:extLst>
              </p:cNvPr>
              <p:cNvSpPr/>
              <p:nvPr/>
            </p:nvSpPr>
            <p:spPr>
              <a:xfrm>
                <a:off x="4105553" y="2211991"/>
                <a:ext cx="430438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1A30AA8-2F5E-45A6-98D9-F40D096D60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553" y="2211991"/>
                <a:ext cx="4304383" cy="369909"/>
              </a:xfrm>
              <a:prstGeom prst="rect">
                <a:avLst/>
              </a:prstGeom>
              <a:blipFill>
                <a:blip r:embed="rId2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7A8AA5A-B756-4AA7-A161-A4F56F8823DC}"/>
                  </a:ext>
                </a:extLst>
              </p:cNvPr>
              <p:cNvSpPr/>
              <p:nvPr/>
            </p:nvSpPr>
            <p:spPr>
              <a:xfrm>
                <a:off x="3733800" y="3369152"/>
                <a:ext cx="4508029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acc>
                            <m:accPr>
                              <m:chr m:val="̅"/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𝑪</m:t>
                              </m:r>
                            </m:e>
                          </m:acc>
                        </m:e>
                      </m:d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7A8AA5A-B756-4AA7-A161-A4F56F8823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3369152"/>
                <a:ext cx="4508029" cy="369909"/>
              </a:xfrm>
              <a:prstGeom prst="rect">
                <a:avLst/>
              </a:prstGeom>
              <a:blipFill>
                <a:blip r:embed="rId3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7B157F2-B0E9-42D4-A3DE-9BBD3FE6E9AF}"/>
                  </a:ext>
                </a:extLst>
              </p:cNvPr>
              <p:cNvSpPr/>
              <p:nvPr/>
            </p:nvSpPr>
            <p:spPr>
              <a:xfrm>
                <a:off x="914400" y="3434261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7B157F2-B0E9-42D4-A3DE-9BBD3FE6E9A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3434261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9F79463-BFCF-4EAF-9DCD-C6BB1443357C}"/>
                  </a:ext>
                </a:extLst>
              </p:cNvPr>
              <p:cNvSpPr/>
              <p:nvPr/>
            </p:nvSpPr>
            <p:spPr>
              <a:xfrm>
                <a:off x="1371600" y="3434261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9F79463-BFCF-4EAF-9DCD-C6BB14433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3434261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CB5E20D-4D57-4866-A687-640CB43669CB}"/>
                  </a:ext>
                </a:extLst>
              </p:cNvPr>
              <p:cNvSpPr/>
              <p:nvPr/>
            </p:nvSpPr>
            <p:spPr>
              <a:xfrm>
                <a:off x="1828800" y="3434261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CB5E20D-4D57-4866-A687-640CB43669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3434261"/>
                <a:ext cx="38504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BDFC45AD-E7EE-4F4C-AB04-A81D6E394882}"/>
                  </a:ext>
                </a:extLst>
              </p:cNvPr>
              <p:cNvSpPr/>
              <p:nvPr/>
            </p:nvSpPr>
            <p:spPr>
              <a:xfrm>
                <a:off x="2288371" y="3434261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BDFC45AD-E7EE-4F4C-AB04-A81D6E39488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8371" y="3434261"/>
                <a:ext cx="37862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 39">
            <a:extLst>
              <a:ext uri="{FF2B5EF4-FFF2-40B4-BE49-F238E27FC236}">
                <a16:creationId xmlns:a16="http://schemas.microsoft.com/office/drawing/2014/main" id="{4CA35149-0144-404D-86D8-C32F256C4EA3}"/>
              </a:ext>
            </a:extLst>
          </p:cNvPr>
          <p:cNvSpPr/>
          <p:nvPr/>
        </p:nvSpPr>
        <p:spPr>
          <a:xfrm>
            <a:off x="662462" y="2673008"/>
            <a:ext cx="4572000" cy="5632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Each sum term represents one of the “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zeros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” of the function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C58CB52-6C96-4FB3-8141-623A12551306}"/>
              </a:ext>
            </a:extLst>
          </p:cNvPr>
          <p:cNvSpPr/>
          <p:nvPr/>
        </p:nvSpPr>
        <p:spPr>
          <a:xfrm>
            <a:off x="7655184" y="2658932"/>
            <a:ext cx="1245214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This input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D56E98D-D5CA-4647-8A62-9AE7C946164B}"/>
              </a:ext>
            </a:extLst>
          </p:cNvPr>
          <p:cNvSpPr/>
          <p:nvPr/>
        </p:nvSpPr>
        <p:spPr>
          <a:xfrm>
            <a:off x="7014378" y="4198780"/>
            <a:ext cx="2102820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Activates this term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725A84A-7F42-4B63-A098-4B5A68F3A9E0}"/>
                  </a:ext>
                </a:extLst>
              </p:cNvPr>
              <p:cNvSpPr/>
              <p:nvPr/>
            </p:nvSpPr>
            <p:spPr>
              <a:xfrm>
                <a:off x="4183070" y="5424680"/>
                <a:ext cx="2529860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725A84A-7F42-4B63-A098-4B5A68F3A9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3070" y="5424680"/>
                <a:ext cx="2529860" cy="36990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0    0    1'">
            <a:extLst>
              <a:ext uri="{FF2B5EF4-FFF2-40B4-BE49-F238E27FC236}">
                <a16:creationId xmlns:a16="http://schemas.microsoft.com/office/drawing/2014/main" id="{81DAA4C6-9030-4E5E-A992-49E74233E7E5}"/>
              </a:ext>
            </a:extLst>
          </p:cNvPr>
          <p:cNvSpPr txBox="1"/>
          <p:nvPr/>
        </p:nvSpPr>
        <p:spPr>
          <a:xfrm>
            <a:off x="6932058" y="3194803"/>
            <a:ext cx="1111202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</a:t>
            </a:r>
            <a:r>
              <a:rPr kumimoji="0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1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</a:t>
            </a: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4D62065-419A-4013-8E2E-71A3D8DFD44A}"/>
              </a:ext>
            </a:extLst>
          </p:cNvPr>
          <p:cNvSpPr/>
          <p:nvPr/>
        </p:nvSpPr>
        <p:spPr>
          <a:xfrm>
            <a:off x="1189037" y="1002268"/>
            <a:ext cx="6888163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We can have another from of representation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053843C-D1FA-41AE-A436-D10FE3A36EE7}"/>
                  </a:ext>
                </a:extLst>
              </p:cNvPr>
              <p:cNvSpPr/>
              <p:nvPr/>
            </p:nvSpPr>
            <p:spPr>
              <a:xfrm>
                <a:off x="1177625" y="1468099"/>
                <a:ext cx="6888163" cy="369332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DeMorgan of SOP of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fa-IR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fa-IR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+mn-cs"/>
                          </a:rPr>
                          <m:t>𝑭</m:t>
                        </m:r>
                      </m:e>
                    </m:acc>
                  </m:oMath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053843C-D1FA-41AE-A436-D10FE3A36E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7625" y="1468099"/>
                <a:ext cx="6888163" cy="369332"/>
              </a:xfrm>
              <a:prstGeom prst="rect">
                <a:avLst/>
              </a:prstGeom>
              <a:blipFill>
                <a:blip r:embed="rId9"/>
                <a:stretch>
                  <a:fillRect t="-8333" b="-2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14650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23" grpId="0" animBg="1"/>
      <p:bldP spid="24" grpId="0" animBg="1"/>
      <p:bldP spid="3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6" grpId="0" animBg="1"/>
      <p:bldP spid="47" grpId="0" animBg="1"/>
      <p:bldP spid="48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Table">
            <a:extLst>
              <a:ext uri="{FF2B5EF4-FFF2-40B4-BE49-F238E27FC236}">
                <a16:creationId xmlns:a16="http://schemas.microsoft.com/office/drawing/2014/main" id="{6C589A3D-DA3F-4757-8DE3-8EE6FF5663FA}"/>
              </a:ext>
            </a:extLst>
          </p:cNvPr>
          <p:cNvGraphicFramePr/>
          <p:nvPr/>
        </p:nvGraphicFramePr>
        <p:xfrm>
          <a:off x="585117" y="1183852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EFD1A8B-11B1-4001-A39E-B55EC4E41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Consider A=0, B=1, C=0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B57A79-795E-4A71-977D-F1E91124B5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Only one of the products will be 0, anything ANDed with 0 is 0…">
            <a:extLst>
              <a:ext uri="{FF2B5EF4-FFF2-40B4-BE49-F238E27FC236}">
                <a16:creationId xmlns:a16="http://schemas.microsoft.com/office/drawing/2014/main" id="{57C709D7-A43A-4F3C-836C-3C9FCBA36342}"/>
              </a:ext>
            </a:extLst>
          </p:cNvPr>
          <p:cNvSpPr txBox="1"/>
          <p:nvPr/>
        </p:nvSpPr>
        <p:spPr>
          <a:xfrm>
            <a:off x="1130300" y="5562600"/>
            <a:ext cx="6875661" cy="7656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Only one of the products will be 0, anything ANDed with 0 is 0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Therefore, the output is F = 0</a:t>
            </a: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A981AFB2-2B8B-41D6-BC58-F0C274F01E7B}"/>
              </a:ext>
            </a:extLst>
          </p:cNvPr>
          <p:cNvSpPr/>
          <p:nvPr/>
        </p:nvSpPr>
        <p:spPr>
          <a:xfrm>
            <a:off x="5359400" y="3340100"/>
            <a:ext cx="3098800" cy="3429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7" name="Rectangle">
            <a:extLst>
              <a:ext uri="{FF2B5EF4-FFF2-40B4-BE49-F238E27FC236}">
                <a16:creationId xmlns:a16="http://schemas.microsoft.com/office/drawing/2014/main" id="{31066297-2771-4F6B-86CD-1E64680ECE00}"/>
              </a:ext>
            </a:extLst>
          </p:cNvPr>
          <p:cNvSpPr/>
          <p:nvPr/>
        </p:nvSpPr>
        <p:spPr>
          <a:xfrm>
            <a:off x="6324600" y="4875768"/>
            <a:ext cx="977900" cy="3165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8" name="Rectangle">
            <a:extLst>
              <a:ext uri="{FF2B5EF4-FFF2-40B4-BE49-F238E27FC236}">
                <a16:creationId xmlns:a16="http://schemas.microsoft.com/office/drawing/2014/main" id="{F0841FCF-1C3C-49ED-8ADF-5062D64A37C3}"/>
              </a:ext>
            </a:extLst>
          </p:cNvPr>
          <p:cNvSpPr/>
          <p:nvPr/>
        </p:nvSpPr>
        <p:spPr>
          <a:xfrm>
            <a:off x="5003800" y="1816100"/>
            <a:ext cx="3733800" cy="4191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3" name="1">
            <a:extLst>
              <a:ext uri="{FF2B5EF4-FFF2-40B4-BE49-F238E27FC236}">
                <a16:creationId xmlns:a16="http://schemas.microsoft.com/office/drawing/2014/main" id="{BF29A758-621D-4BFD-B869-0E5E82B4C473}"/>
              </a:ext>
            </a:extLst>
          </p:cNvPr>
          <p:cNvSpPr txBox="1"/>
          <p:nvPr/>
        </p:nvSpPr>
        <p:spPr>
          <a:xfrm>
            <a:off x="5410200" y="3331139"/>
            <a:ext cx="281124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4" name="1">
            <a:extLst>
              <a:ext uri="{FF2B5EF4-FFF2-40B4-BE49-F238E27FC236}">
                <a16:creationId xmlns:a16="http://schemas.microsoft.com/office/drawing/2014/main" id="{0BE7B6A2-07D9-489F-AB4C-8158991ACDCF}"/>
              </a:ext>
            </a:extLst>
          </p:cNvPr>
          <p:cNvSpPr txBox="1"/>
          <p:nvPr/>
        </p:nvSpPr>
        <p:spPr>
          <a:xfrm>
            <a:off x="6629400" y="3356123"/>
            <a:ext cx="266998" cy="323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5" name="0">
            <a:extLst>
              <a:ext uri="{FF2B5EF4-FFF2-40B4-BE49-F238E27FC236}">
                <a16:creationId xmlns:a16="http://schemas.microsoft.com/office/drawing/2014/main" id="{1AD8C727-0908-4BA5-A22E-DB278C484B63}"/>
              </a:ext>
            </a:extLst>
          </p:cNvPr>
          <p:cNvSpPr txBox="1"/>
          <p:nvPr/>
        </p:nvSpPr>
        <p:spPr>
          <a:xfrm>
            <a:off x="7886700" y="3356123"/>
            <a:ext cx="266998" cy="323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grpSp>
        <p:nvGrpSpPr>
          <p:cNvPr id="16" name="Group">
            <a:extLst>
              <a:ext uri="{FF2B5EF4-FFF2-40B4-BE49-F238E27FC236}">
                <a16:creationId xmlns:a16="http://schemas.microsoft.com/office/drawing/2014/main" id="{6AA9FDB8-E6E5-4836-B130-B96836A02767}"/>
              </a:ext>
            </a:extLst>
          </p:cNvPr>
          <p:cNvGrpSpPr/>
          <p:nvPr/>
        </p:nvGrpSpPr>
        <p:grpSpPr>
          <a:xfrm>
            <a:off x="5105400" y="1457241"/>
            <a:ext cx="3429001" cy="349418"/>
            <a:chOff x="0" y="0"/>
            <a:chExt cx="3429000" cy="349417"/>
          </a:xfrm>
        </p:grpSpPr>
        <p:sp>
          <p:nvSpPr>
            <p:cNvPr id="17" name="Line">
              <a:extLst>
                <a:ext uri="{FF2B5EF4-FFF2-40B4-BE49-F238E27FC236}">
                  <a16:creationId xmlns:a16="http://schemas.microsoft.com/office/drawing/2014/main" id="{2C04B255-B3C0-472A-97A2-5036B0ACF119}"/>
                </a:ext>
              </a:extLst>
            </p:cNvPr>
            <p:cNvSpPr/>
            <p:nvPr/>
          </p:nvSpPr>
          <p:spPr>
            <a:xfrm flipV="1">
              <a:off x="-1" y="0"/>
              <a:ext cx="2" cy="346159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" name="Line">
              <a:extLst>
                <a:ext uri="{FF2B5EF4-FFF2-40B4-BE49-F238E27FC236}">
                  <a16:creationId xmlns:a16="http://schemas.microsoft.com/office/drawing/2014/main" id="{B7287BBA-4376-4A19-8143-D2E84C68A9EF}"/>
                </a:ext>
              </a:extLst>
            </p:cNvPr>
            <p:cNvSpPr/>
            <p:nvPr/>
          </p:nvSpPr>
          <p:spPr>
            <a:xfrm flipV="1">
              <a:off x="4318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" name="Line">
              <a:extLst>
                <a:ext uri="{FF2B5EF4-FFF2-40B4-BE49-F238E27FC236}">
                  <a16:creationId xmlns:a16="http://schemas.microsoft.com/office/drawing/2014/main" id="{F70BCB00-3178-46C8-B1EE-AB3E26409E20}"/>
                </a:ext>
              </a:extLst>
            </p:cNvPr>
            <p:cNvSpPr/>
            <p:nvPr/>
          </p:nvSpPr>
          <p:spPr>
            <a:xfrm flipV="1">
              <a:off x="8636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0" name="Line">
              <a:extLst>
                <a:ext uri="{FF2B5EF4-FFF2-40B4-BE49-F238E27FC236}">
                  <a16:creationId xmlns:a16="http://schemas.microsoft.com/office/drawing/2014/main" id="{F3F93D18-2F78-4C43-AECE-0A1C49946447}"/>
                </a:ext>
              </a:extLst>
            </p:cNvPr>
            <p:cNvSpPr/>
            <p:nvPr/>
          </p:nvSpPr>
          <p:spPr>
            <a:xfrm flipV="1">
              <a:off x="12446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1" name="Line">
              <a:extLst>
                <a:ext uri="{FF2B5EF4-FFF2-40B4-BE49-F238E27FC236}">
                  <a16:creationId xmlns:a16="http://schemas.microsoft.com/office/drawing/2014/main" id="{1B40DB1C-5E07-4B53-B8A9-D18E040397EC}"/>
                </a:ext>
              </a:extLst>
            </p:cNvPr>
            <p:cNvSpPr/>
            <p:nvPr/>
          </p:nvSpPr>
          <p:spPr>
            <a:xfrm flipV="1">
              <a:off x="16891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2" name="Line">
              <a:extLst>
                <a:ext uri="{FF2B5EF4-FFF2-40B4-BE49-F238E27FC236}">
                  <a16:creationId xmlns:a16="http://schemas.microsoft.com/office/drawing/2014/main" id="{4E7782B8-B19C-43DA-98BE-F6D322370007}"/>
                </a:ext>
              </a:extLst>
            </p:cNvPr>
            <p:cNvSpPr/>
            <p:nvPr/>
          </p:nvSpPr>
          <p:spPr>
            <a:xfrm flipV="1">
              <a:off x="20574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" name="Line">
              <a:extLst>
                <a:ext uri="{FF2B5EF4-FFF2-40B4-BE49-F238E27FC236}">
                  <a16:creationId xmlns:a16="http://schemas.microsoft.com/office/drawing/2014/main" id="{FB0F2B7B-9660-4A5F-B365-1D2C940CD7D5}"/>
                </a:ext>
              </a:extLst>
            </p:cNvPr>
            <p:cNvSpPr/>
            <p:nvPr/>
          </p:nvSpPr>
          <p:spPr>
            <a:xfrm flipV="1">
              <a:off x="25146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" name="Line">
              <a:extLst>
                <a:ext uri="{FF2B5EF4-FFF2-40B4-BE49-F238E27FC236}">
                  <a16:creationId xmlns:a16="http://schemas.microsoft.com/office/drawing/2014/main" id="{0C5CC9B1-4CC3-459C-A7A8-9E1BDB4D0F95}"/>
                </a:ext>
              </a:extLst>
            </p:cNvPr>
            <p:cNvSpPr/>
            <p:nvPr/>
          </p:nvSpPr>
          <p:spPr>
            <a:xfrm flipV="1">
              <a:off x="29591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" name="Line">
              <a:extLst>
                <a:ext uri="{FF2B5EF4-FFF2-40B4-BE49-F238E27FC236}">
                  <a16:creationId xmlns:a16="http://schemas.microsoft.com/office/drawing/2014/main" id="{5742E7C4-D32C-4EA0-BDCF-3C11FECF0712}"/>
                </a:ext>
              </a:extLst>
            </p:cNvPr>
            <p:cNvSpPr/>
            <p:nvPr/>
          </p:nvSpPr>
          <p:spPr>
            <a:xfrm flipV="1">
              <a:off x="34290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pic>
        <p:nvPicPr>
          <p:cNvPr id="26" name="droppedImage.pdf" descr="droppedImage.pdf">
            <a:extLst>
              <a:ext uri="{FF2B5EF4-FFF2-40B4-BE49-F238E27FC236}">
                <a16:creationId xmlns:a16="http://schemas.microsoft.com/office/drawing/2014/main" id="{8BBD6E59-D84B-4BCE-86E6-B978B124E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451600" y="4025900"/>
            <a:ext cx="622300" cy="508000"/>
          </a:xfrm>
          <a:prstGeom prst="rect">
            <a:avLst/>
          </a:prstGeom>
          <a:ln w="25400"/>
        </p:spPr>
      </p:pic>
      <p:pic>
        <p:nvPicPr>
          <p:cNvPr id="27" name="droppedImage.pdf" descr="droppedImage.pdf">
            <a:extLst>
              <a:ext uri="{FF2B5EF4-FFF2-40B4-BE49-F238E27FC236}">
                <a16:creationId xmlns:a16="http://schemas.microsoft.com/office/drawing/2014/main" id="{E5705BD9-36F9-4226-97CB-BEFB625394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232400" y="2667000"/>
            <a:ext cx="622300" cy="508000"/>
          </a:xfrm>
          <a:prstGeom prst="rect">
            <a:avLst/>
          </a:prstGeom>
          <a:ln w="25400"/>
        </p:spPr>
      </p:pic>
      <p:pic>
        <p:nvPicPr>
          <p:cNvPr id="28" name="droppedImage.pdf" descr="droppedImage.pdf">
            <a:extLst>
              <a:ext uri="{FF2B5EF4-FFF2-40B4-BE49-F238E27FC236}">
                <a16:creationId xmlns:a16="http://schemas.microsoft.com/office/drawing/2014/main" id="{30A15003-BAD0-4478-A3E2-2C83171B16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57950" y="2660650"/>
            <a:ext cx="622300" cy="508000"/>
          </a:xfrm>
          <a:prstGeom prst="rect">
            <a:avLst/>
          </a:prstGeom>
          <a:ln w="25400"/>
        </p:spPr>
      </p:pic>
      <p:pic>
        <p:nvPicPr>
          <p:cNvPr id="29" name="droppedImage.pdf" descr="droppedImage.pdf">
            <a:extLst>
              <a:ext uri="{FF2B5EF4-FFF2-40B4-BE49-F238E27FC236}">
                <a16:creationId xmlns:a16="http://schemas.microsoft.com/office/drawing/2014/main" id="{FB13C51D-7B39-4A7A-B1DB-E9EA95BAC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715250" y="2660650"/>
            <a:ext cx="622300" cy="508000"/>
          </a:xfrm>
          <a:prstGeom prst="rect">
            <a:avLst/>
          </a:prstGeom>
          <a:ln w="25400"/>
        </p:spPr>
      </p:pic>
      <p:sp>
        <p:nvSpPr>
          <p:cNvPr id="30" name="Line">
            <a:extLst>
              <a:ext uri="{FF2B5EF4-FFF2-40B4-BE49-F238E27FC236}">
                <a16:creationId xmlns:a16="http://schemas.microsoft.com/office/drawing/2014/main" id="{53BC9D9C-7BEF-47AB-B264-30E0AB7B87F1}"/>
              </a:ext>
            </a:extLst>
          </p:cNvPr>
          <p:cNvSpPr/>
          <p:nvPr/>
        </p:nvSpPr>
        <p:spPr>
          <a:xfrm flipH="1" flipV="1">
            <a:off x="5118100" y="2209800"/>
            <a:ext cx="292100" cy="355600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1" name="Line">
            <a:extLst>
              <a:ext uri="{FF2B5EF4-FFF2-40B4-BE49-F238E27FC236}">
                <a16:creationId xmlns:a16="http://schemas.microsoft.com/office/drawing/2014/main" id="{E9686D0E-CA4D-44EE-83DE-4CF16F5AF04E}"/>
              </a:ext>
            </a:extLst>
          </p:cNvPr>
          <p:cNvSpPr/>
          <p:nvPr/>
        </p:nvSpPr>
        <p:spPr>
          <a:xfrm flipV="1">
            <a:off x="5549900" y="2213059"/>
            <a:ext cx="1" cy="346159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" name="Line">
            <a:extLst>
              <a:ext uri="{FF2B5EF4-FFF2-40B4-BE49-F238E27FC236}">
                <a16:creationId xmlns:a16="http://schemas.microsoft.com/office/drawing/2014/main" id="{ECAEFFA5-7077-48F3-87E1-2F1F4FF4C794}"/>
              </a:ext>
            </a:extLst>
          </p:cNvPr>
          <p:cNvSpPr/>
          <p:nvPr/>
        </p:nvSpPr>
        <p:spPr>
          <a:xfrm flipV="1">
            <a:off x="5689600" y="2213058"/>
            <a:ext cx="292100" cy="352342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" name="Line">
            <a:extLst>
              <a:ext uri="{FF2B5EF4-FFF2-40B4-BE49-F238E27FC236}">
                <a16:creationId xmlns:a16="http://schemas.microsoft.com/office/drawing/2014/main" id="{E8E9E4B4-1778-4CAB-B800-DFF5F59A6F0F}"/>
              </a:ext>
            </a:extLst>
          </p:cNvPr>
          <p:cNvSpPr/>
          <p:nvPr/>
        </p:nvSpPr>
        <p:spPr>
          <a:xfrm flipH="1" flipV="1">
            <a:off x="6362700" y="2213058"/>
            <a:ext cx="254000" cy="352342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" name="Line">
            <a:extLst>
              <a:ext uri="{FF2B5EF4-FFF2-40B4-BE49-F238E27FC236}">
                <a16:creationId xmlns:a16="http://schemas.microsoft.com/office/drawing/2014/main" id="{1A9D5758-2765-4EAB-8C40-9162614B58EF}"/>
              </a:ext>
            </a:extLst>
          </p:cNvPr>
          <p:cNvSpPr/>
          <p:nvPr/>
        </p:nvSpPr>
        <p:spPr>
          <a:xfrm flipV="1">
            <a:off x="6807200" y="2213059"/>
            <a:ext cx="1" cy="346159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" name="Line">
            <a:extLst>
              <a:ext uri="{FF2B5EF4-FFF2-40B4-BE49-F238E27FC236}">
                <a16:creationId xmlns:a16="http://schemas.microsoft.com/office/drawing/2014/main" id="{BEF305BE-F8BC-43F9-B398-2D500E3BEA5B}"/>
              </a:ext>
            </a:extLst>
          </p:cNvPr>
          <p:cNvSpPr/>
          <p:nvPr/>
        </p:nvSpPr>
        <p:spPr>
          <a:xfrm flipV="1">
            <a:off x="6908800" y="2213058"/>
            <a:ext cx="266700" cy="352343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" name="Line">
            <a:extLst>
              <a:ext uri="{FF2B5EF4-FFF2-40B4-BE49-F238E27FC236}">
                <a16:creationId xmlns:a16="http://schemas.microsoft.com/office/drawing/2014/main" id="{1F0C1C40-CD1C-42FA-A459-09E6F7F6B677}"/>
              </a:ext>
            </a:extLst>
          </p:cNvPr>
          <p:cNvSpPr/>
          <p:nvPr/>
        </p:nvSpPr>
        <p:spPr>
          <a:xfrm flipH="1" flipV="1">
            <a:off x="7632700" y="2213058"/>
            <a:ext cx="254000" cy="352343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7" name="Line">
            <a:extLst>
              <a:ext uri="{FF2B5EF4-FFF2-40B4-BE49-F238E27FC236}">
                <a16:creationId xmlns:a16="http://schemas.microsoft.com/office/drawing/2014/main" id="{9BEA0F0D-E4EE-4D89-9F2C-0181F2143EC9}"/>
              </a:ext>
            </a:extLst>
          </p:cNvPr>
          <p:cNvSpPr/>
          <p:nvPr/>
        </p:nvSpPr>
        <p:spPr>
          <a:xfrm flipV="1">
            <a:off x="8077200" y="2213059"/>
            <a:ext cx="1" cy="346159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" name="Line">
            <a:extLst>
              <a:ext uri="{FF2B5EF4-FFF2-40B4-BE49-F238E27FC236}">
                <a16:creationId xmlns:a16="http://schemas.microsoft.com/office/drawing/2014/main" id="{57EEE0FA-C54E-49FF-B43B-C2B1501B5965}"/>
              </a:ext>
            </a:extLst>
          </p:cNvPr>
          <p:cNvSpPr/>
          <p:nvPr/>
        </p:nvSpPr>
        <p:spPr>
          <a:xfrm flipV="1">
            <a:off x="8166100" y="2213058"/>
            <a:ext cx="381000" cy="352343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Line">
            <a:extLst>
              <a:ext uri="{FF2B5EF4-FFF2-40B4-BE49-F238E27FC236}">
                <a16:creationId xmlns:a16="http://schemas.microsoft.com/office/drawing/2014/main" id="{821A9FCC-E518-4D05-B08B-D80231213CE1}"/>
              </a:ext>
            </a:extLst>
          </p:cNvPr>
          <p:cNvSpPr/>
          <p:nvPr/>
        </p:nvSpPr>
        <p:spPr>
          <a:xfrm flipH="1" flipV="1">
            <a:off x="5664200" y="3581400"/>
            <a:ext cx="825500" cy="317030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" name="Line">
            <a:extLst>
              <a:ext uri="{FF2B5EF4-FFF2-40B4-BE49-F238E27FC236}">
                <a16:creationId xmlns:a16="http://schemas.microsoft.com/office/drawing/2014/main" id="{F79C6E19-25B4-4ECC-9831-053D7952D8B7}"/>
              </a:ext>
            </a:extLst>
          </p:cNvPr>
          <p:cNvSpPr/>
          <p:nvPr/>
        </p:nvSpPr>
        <p:spPr>
          <a:xfrm flipV="1">
            <a:off x="7086600" y="3568700"/>
            <a:ext cx="825500" cy="317030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" name="Line">
            <a:extLst>
              <a:ext uri="{FF2B5EF4-FFF2-40B4-BE49-F238E27FC236}">
                <a16:creationId xmlns:a16="http://schemas.microsoft.com/office/drawing/2014/main" id="{C93990A8-870F-4221-917C-D55560962ED6}"/>
              </a:ext>
            </a:extLst>
          </p:cNvPr>
          <p:cNvSpPr/>
          <p:nvPr/>
        </p:nvSpPr>
        <p:spPr>
          <a:xfrm flipV="1">
            <a:off x="6781799" y="3694438"/>
            <a:ext cx="1" cy="207721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2" name="Line">
            <a:extLst>
              <a:ext uri="{FF2B5EF4-FFF2-40B4-BE49-F238E27FC236}">
                <a16:creationId xmlns:a16="http://schemas.microsoft.com/office/drawing/2014/main" id="{ED730BA0-B56C-42BC-A877-C156B1993146}"/>
              </a:ext>
            </a:extLst>
          </p:cNvPr>
          <p:cNvSpPr/>
          <p:nvPr/>
        </p:nvSpPr>
        <p:spPr>
          <a:xfrm flipV="1">
            <a:off x="6769099" y="4648200"/>
            <a:ext cx="1" cy="207721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2A737C7C-4342-4AA8-9CD3-FB4B01547728}"/>
                  </a:ext>
                </a:extLst>
              </p:cNvPr>
              <p:cNvSpPr/>
              <p:nvPr/>
            </p:nvSpPr>
            <p:spPr>
              <a:xfrm>
                <a:off x="4458617" y="1154091"/>
                <a:ext cx="430438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2A737C7C-4342-4AA8-9CD3-FB4B015477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8617" y="1154091"/>
                <a:ext cx="4304383" cy="369909"/>
              </a:xfrm>
              <a:prstGeom prst="rect">
                <a:avLst/>
              </a:prstGeom>
              <a:blipFill>
                <a:blip r:embed="rId4"/>
                <a:stretch>
                  <a:fillRect b="-163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tangle">
            <a:extLst>
              <a:ext uri="{FF2B5EF4-FFF2-40B4-BE49-F238E27FC236}">
                <a16:creationId xmlns:a16="http://schemas.microsoft.com/office/drawing/2014/main" id="{6B2E93B1-EC3F-44ED-B5F9-5F1FA91B8185}"/>
              </a:ext>
            </a:extLst>
          </p:cNvPr>
          <p:cNvSpPr/>
          <p:nvPr/>
        </p:nvSpPr>
        <p:spPr>
          <a:xfrm>
            <a:off x="2846491" y="1223736"/>
            <a:ext cx="1067708" cy="32893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F52BEE38-F2C0-46A7-9D9E-4BF716936E86}"/>
                  </a:ext>
                </a:extLst>
              </p:cNvPr>
              <p:cNvSpPr/>
              <p:nvPr/>
            </p:nvSpPr>
            <p:spPr>
              <a:xfrm>
                <a:off x="585117" y="1138132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F52BEE38-F2C0-46A7-9D9E-4BF716936E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117" y="1138132"/>
                <a:ext cx="405880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041F84B5-1FAD-4C1E-A435-7C6199735E1C}"/>
                  </a:ext>
                </a:extLst>
              </p:cNvPr>
              <p:cNvSpPr/>
              <p:nvPr/>
            </p:nvSpPr>
            <p:spPr>
              <a:xfrm>
                <a:off x="1042317" y="1138132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041F84B5-1FAD-4C1E-A435-7C6199735E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317" y="1138132"/>
                <a:ext cx="402674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7B9D2D0-E227-4A36-B0D3-D854DDD99695}"/>
                  </a:ext>
                </a:extLst>
              </p:cNvPr>
              <p:cNvSpPr/>
              <p:nvPr/>
            </p:nvSpPr>
            <p:spPr>
              <a:xfrm>
                <a:off x="1499517" y="1138132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7B9D2D0-E227-4A36-B0D3-D854DDD996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9517" y="1138132"/>
                <a:ext cx="385041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BFEE00C1-EF21-4F13-A248-1C2B35F8AA1F}"/>
                  </a:ext>
                </a:extLst>
              </p:cNvPr>
              <p:cNvSpPr/>
              <p:nvPr/>
            </p:nvSpPr>
            <p:spPr>
              <a:xfrm>
                <a:off x="1959088" y="1138132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BFEE00C1-EF21-4F13-A248-1C2B35F8AA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9088" y="1138132"/>
                <a:ext cx="378629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E3DEED13-1075-4925-BA61-4E77979C32FE}"/>
                  </a:ext>
                </a:extLst>
              </p:cNvPr>
              <p:cNvSpPr/>
              <p:nvPr/>
            </p:nvSpPr>
            <p:spPr>
              <a:xfrm>
                <a:off x="6383648" y="4844645"/>
                <a:ext cx="82170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E3DEED13-1075-4925-BA61-4E77979C32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3648" y="4844645"/>
                <a:ext cx="821703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F1D83658-3E16-4094-8071-41F7C752B5D1}"/>
                  </a:ext>
                </a:extLst>
              </p:cNvPr>
              <p:cNvSpPr/>
              <p:nvPr/>
            </p:nvSpPr>
            <p:spPr>
              <a:xfrm>
                <a:off x="7485086" y="1796306"/>
                <a:ext cx="1277914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F1D83658-3E16-4094-8071-41F7C752B5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5086" y="1796306"/>
                <a:ext cx="1277914" cy="36990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D0586E1F-D212-4622-B190-62E937FA289D}"/>
                  </a:ext>
                </a:extLst>
              </p:cNvPr>
              <p:cNvSpPr/>
              <p:nvPr/>
            </p:nvSpPr>
            <p:spPr>
              <a:xfrm>
                <a:off x="6167986" y="1796306"/>
                <a:ext cx="1226618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𝟏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D0586E1F-D212-4622-B190-62E937FA28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7986" y="1796306"/>
                <a:ext cx="1226618" cy="369909"/>
              </a:xfrm>
              <a:prstGeom prst="rect">
                <a:avLst/>
              </a:prstGeom>
              <a:blipFill>
                <a:blip r:embed="rId11"/>
                <a:stretch>
                  <a:fillRect r="-243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80E1018E-921C-4109-8EC5-3AD6A03302D8}"/>
                  </a:ext>
                </a:extLst>
              </p:cNvPr>
              <p:cNvSpPr/>
              <p:nvPr/>
            </p:nvSpPr>
            <p:spPr>
              <a:xfrm>
                <a:off x="4914900" y="1796594"/>
                <a:ext cx="127791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𝟏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80E1018E-921C-4109-8EC5-3AD6A03302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4900" y="1796594"/>
                <a:ext cx="1277914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79E40513-CEB7-4EA5-B54C-584F31F5EDA8}"/>
              </a:ext>
            </a:extLst>
          </p:cNvPr>
          <p:cNvSpPr/>
          <p:nvPr/>
        </p:nvSpPr>
        <p:spPr>
          <a:xfrm>
            <a:off x="2856341" y="1147355"/>
            <a:ext cx="103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0  1  0</a:t>
            </a:r>
          </a:p>
        </p:txBody>
      </p:sp>
      <p:sp>
        <p:nvSpPr>
          <p:cNvPr id="44" name="Line">
            <a:extLst>
              <a:ext uri="{FF2B5EF4-FFF2-40B4-BE49-F238E27FC236}">
                <a16:creationId xmlns:a16="http://schemas.microsoft.com/office/drawing/2014/main" id="{B5B75161-4B32-4AA3-9F28-77FF47DC3A25}"/>
              </a:ext>
            </a:extLst>
          </p:cNvPr>
          <p:cNvSpPr/>
          <p:nvPr/>
        </p:nvSpPr>
        <p:spPr>
          <a:xfrm flipH="1" flipV="1">
            <a:off x="3924048" y="1371601"/>
            <a:ext cx="520139" cy="6588"/>
          </a:xfrm>
          <a:prstGeom prst="line">
            <a:avLst/>
          </a:prstGeom>
          <a:ln w="5715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96C90C8-1884-4B6C-BCCB-82DD8D095BE9}"/>
              </a:ext>
            </a:extLst>
          </p:cNvPr>
          <p:cNvSpPr/>
          <p:nvPr/>
        </p:nvSpPr>
        <p:spPr>
          <a:xfrm>
            <a:off x="3029787" y="888799"/>
            <a:ext cx="748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Input</a:t>
            </a:r>
          </a:p>
        </p:txBody>
      </p:sp>
    </p:spTree>
    <p:extLst>
      <p:ext uri="{BB962C8B-B14F-4D97-AF65-F5344CB8AC3E}">
        <p14:creationId xmlns:p14="http://schemas.microsoft.com/office/powerpoint/2010/main" val="30743192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6" grpId="0"/>
      <p:bldP spid="49" grpId="0" animBg="1"/>
      <p:bldP spid="55" grpId="0"/>
      <p:bldP spid="56" grpId="0"/>
      <p:bldP spid="57" grpId="0"/>
      <p:bldP spid="58" grpId="0"/>
      <p:bldP spid="9" grpId="0"/>
      <p:bldP spid="44" grpId="0" animBg="1"/>
      <p:bldP spid="10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ACDC7-2E74-488A-9241-082111FA5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POS: How to Write It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D11AEA-4A99-4DAB-BA61-966FFCB5A4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7E7B6548-74A8-4927-B38D-2C826F9A322B}"/>
              </a:ext>
            </a:extLst>
          </p:cNvPr>
          <p:cNvSpPr/>
          <p:nvPr/>
        </p:nvSpPr>
        <p:spPr>
          <a:xfrm>
            <a:off x="1689100" y="3860800"/>
            <a:ext cx="4813300" cy="1828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7" name="Maxterm form:">
            <a:extLst>
              <a:ext uri="{FF2B5EF4-FFF2-40B4-BE49-F238E27FC236}">
                <a16:creationId xmlns:a16="http://schemas.microsoft.com/office/drawing/2014/main" id="{BBB9ABE5-2810-4D4F-8D63-1CEEA96F16EE}"/>
              </a:ext>
            </a:extLst>
          </p:cNvPr>
          <p:cNvSpPr txBox="1"/>
          <p:nvPr/>
        </p:nvSpPr>
        <p:spPr>
          <a:xfrm>
            <a:off x="1485900" y="3568700"/>
            <a:ext cx="1731243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Maxterm form:</a:t>
            </a:r>
          </a:p>
        </p:txBody>
      </p:sp>
      <p:sp>
        <p:nvSpPr>
          <p:cNvPr id="8" name="Find truth table rows where ƒ is 0…">
            <a:extLst>
              <a:ext uri="{FF2B5EF4-FFF2-40B4-BE49-F238E27FC236}">
                <a16:creationId xmlns:a16="http://schemas.microsoft.com/office/drawing/2014/main" id="{82BA7707-ABF3-476B-BEFE-A70AAB7699CB}"/>
              </a:ext>
            </a:extLst>
          </p:cNvPr>
          <p:cNvSpPr txBox="1"/>
          <p:nvPr/>
        </p:nvSpPr>
        <p:spPr>
          <a:xfrm>
            <a:off x="1676400" y="3848100"/>
            <a:ext cx="4876800" cy="1699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1.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Find truth table rows where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F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is 0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2.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in input col ➙ true literal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3.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 in input col ➙ complemented literal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4.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OR the literals to get a Maxterm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5.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AND together all the Maxterms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r just remember, POS of F is the same as the DeMorgan of SOP of F' !!">
                <a:extLst>
                  <a:ext uri="{FF2B5EF4-FFF2-40B4-BE49-F238E27FC236}">
                    <a16:creationId xmlns:a16="http://schemas.microsoft.com/office/drawing/2014/main" id="{BC5A2339-926D-4948-8F09-762636F622E6}"/>
                  </a:ext>
                </a:extLst>
              </p:cNvPr>
              <p:cNvSpPr txBox="1"/>
              <p:nvPr/>
            </p:nvSpPr>
            <p:spPr>
              <a:xfrm>
                <a:off x="838200" y="6057900"/>
                <a:ext cx="8152232" cy="35189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50800" tIns="50800" rIns="50800" bIns="50800">
                <a:spAutoFit/>
              </a:bodyPr>
              <a:lstStyle>
                <a:lvl1pPr marL="39686" marR="39686" defTabSz="914400">
                  <a:lnSpc>
                    <a:spcPct val="90000"/>
                  </a:lnSpc>
                  <a:buClr>
                    <a:srgbClr val="DA273E"/>
                  </a:buClr>
                  <a:buFont typeface="Arial"/>
                  <a:defRPr sz="1800" b="1" i="1">
                    <a:solidFill>
                      <a:srgbClr val="DA273E"/>
                    </a:solidFill>
                    <a:uFill>
                      <a:solidFill>
                        <a:srgbClr val="DA273E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39686" marR="39686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DA273E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Or just remember, POS of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sym typeface="Arial"/>
                      </a:rPr>
                      <m:t>𝑭</m:t>
                    </m:r>
                  </m:oMath>
                </a14:m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 is the same as the </a:t>
                </a:r>
                <a:r>
                  <a:rPr kumimoji="0" lang="en-US" sz="1800" b="1" i="1" u="none" strike="noStrike" kern="1200" cap="none" spc="0" normalizeH="0" baseline="0" noProof="0" err="1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DeMorgan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 of SOP of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fa-IR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</m:ctrlPr>
                      </m:accPr>
                      <m:e>
                        <m:r>
                          <a:rPr kumimoji="0" lang="fa-IR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  <m:t>𝑭</m:t>
                        </m:r>
                      </m:e>
                    </m:acc>
                  </m:oMath>
                </a14:m>
                <a:r>
                  <a:rPr kumimoji="0" lang="fa-IR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 !!</a:t>
                </a:r>
                <a:endParaRPr kumimoji="0" sz="1800" b="1" i="1" u="none" strike="noStrike" kern="1200" cap="none" spc="0" normalizeH="0" baseline="0" noProof="0">
                  <a:ln>
                    <a:noFill/>
                  </a:ln>
                  <a:solidFill>
                    <a:srgbClr val="DA273E"/>
                  </a:solidFill>
                  <a:effectLst/>
                  <a:uLnTx/>
                  <a:uFill>
                    <a:solidFill>
                      <a:srgbClr val="DA273E"/>
                    </a:solidFill>
                  </a:uFill>
                  <a:latin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2" name="Or just remember, POS of F is the same as the DeMorgan of SOP of F' !!">
                <a:extLst>
                  <a:ext uri="{FF2B5EF4-FFF2-40B4-BE49-F238E27FC236}">
                    <a16:creationId xmlns:a16="http://schemas.microsoft.com/office/drawing/2014/main" id="{BC5A2339-926D-4948-8F09-762636F62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6057900"/>
                <a:ext cx="8152232" cy="351891"/>
              </a:xfrm>
              <a:prstGeom prst="rect">
                <a:avLst/>
              </a:prstGeom>
              <a:blipFill>
                <a:blip r:embed="rId2"/>
                <a:stretch>
                  <a:fillRect l="-748" t="-15789" b="-28070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">
            <a:extLst>
              <a:ext uri="{FF2B5EF4-FFF2-40B4-BE49-F238E27FC236}">
                <a16:creationId xmlns:a16="http://schemas.microsoft.com/office/drawing/2014/main" id="{87BCAEDC-25A2-4DD6-974A-68646557BA39}"/>
              </a:ext>
            </a:extLst>
          </p:cNvPr>
          <p:cNvSpPr/>
          <p:nvPr/>
        </p:nvSpPr>
        <p:spPr>
          <a:xfrm>
            <a:off x="1013460" y="1860888"/>
            <a:ext cx="1625600" cy="2667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p:graphicFrame>
        <p:nvGraphicFramePr>
          <p:cNvPr id="25" name="Table">
            <a:extLst>
              <a:ext uri="{FF2B5EF4-FFF2-40B4-BE49-F238E27FC236}">
                <a16:creationId xmlns:a16="http://schemas.microsoft.com/office/drawing/2014/main" id="{76713C7B-1187-4C1A-A24D-1A065BCEF438}"/>
              </a:ext>
            </a:extLst>
          </p:cNvPr>
          <p:cNvGraphicFramePr/>
          <p:nvPr/>
        </p:nvGraphicFramePr>
        <p:xfrm>
          <a:off x="914400" y="1025229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26" name="Group">
            <a:extLst>
              <a:ext uri="{FF2B5EF4-FFF2-40B4-BE49-F238E27FC236}">
                <a16:creationId xmlns:a16="http://schemas.microsoft.com/office/drawing/2014/main" id="{F5E062CA-797F-444D-BA14-D42559342924}"/>
              </a:ext>
            </a:extLst>
          </p:cNvPr>
          <p:cNvGrpSpPr/>
          <p:nvPr/>
        </p:nvGrpSpPr>
        <p:grpSpPr>
          <a:xfrm>
            <a:off x="2689795" y="1223835"/>
            <a:ext cx="2660741" cy="215977"/>
            <a:chOff x="0" y="0"/>
            <a:chExt cx="2660740" cy="215975"/>
          </a:xfrm>
        </p:grpSpPr>
        <p:sp>
          <p:nvSpPr>
            <p:cNvPr id="27" name="Line">
              <a:extLst>
                <a:ext uri="{FF2B5EF4-FFF2-40B4-BE49-F238E27FC236}">
                  <a16:creationId xmlns:a16="http://schemas.microsoft.com/office/drawing/2014/main" id="{064AE1E4-8498-412F-8A71-267DDAC2B688}"/>
                </a:ext>
              </a:extLst>
            </p:cNvPr>
            <p:cNvSpPr/>
            <p:nvPr/>
          </p:nvSpPr>
          <p:spPr>
            <a:xfrm>
              <a:off x="1643614" y="2363"/>
              <a:ext cx="1017127" cy="2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" name="Line">
              <a:extLst>
                <a:ext uri="{FF2B5EF4-FFF2-40B4-BE49-F238E27FC236}">
                  <a16:creationId xmlns:a16="http://schemas.microsoft.com/office/drawing/2014/main" id="{7DF50DE1-E3B0-46C2-BAC9-A0899E1003E8}"/>
                </a:ext>
              </a:extLst>
            </p:cNvPr>
            <p:cNvSpPr/>
            <p:nvPr/>
          </p:nvSpPr>
          <p:spPr>
            <a:xfrm>
              <a:off x="0" y="0"/>
              <a:ext cx="2161684" cy="21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349" extrusionOk="0">
                  <a:moveTo>
                    <a:pt x="21495" y="0"/>
                  </a:moveTo>
                  <a:cubicBezTo>
                    <a:pt x="21495" y="0"/>
                    <a:pt x="21600" y="8233"/>
                    <a:pt x="19376" y="11176"/>
                  </a:cubicBezTo>
                  <a:cubicBezTo>
                    <a:pt x="16408" y="15101"/>
                    <a:pt x="5577" y="21600"/>
                    <a:pt x="0" y="21341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29" name="Group">
            <a:extLst>
              <a:ext uri="{FF2B5EF4-FFF2-40B4-BE49-F238E27FC236}">
                <a16:creationId xmlns:a16="http://schemas.microsoft.com/office/drawing/2014/main" id="{5FF0DABD-CB61-484B-8B18-1E191D52C8C2}"/>
              </a:ext>
            </a:extLst>
          </p:cNvPr>
          <p:cNvGrpSpPr/>
          <p:nvPr/>
        </p:nvGrpSpPr>
        <p:grpSpPr>
          <a:xfrm>
            <a:off x="2694061" y="1223836"/>
            <a:ext cx="3945723" cy="469900"/>
            <a:chOff x="0" y="0"/>
            <a:chExt cx="3945721" cy="469900"/>
          </a:xfrm>
        </p:grpSpPr>
        <p:sp>
          <p:nvSpPr>
            <p:cNvPr id="30" name="Line">
              <a:extLst>
                <a:ext uri="{FF2B5EF4-FFF2-40B4-BE49-F238E27FC236}">
                  <a16:creationId xmlns:a16="http://schemas.microsoft.com/office/drawing/2014/main" id="{75F7033D-1E86-4DC7-97F9-E3D49DDCD21A}"/>
                </a:ext>
              </a:extLst>
            </p:cNvPr>
            <p:cNvSpPr/>
            <p:nvPr/>
          </p:nvSpPr>
          <p:spPr>
            <a:xfrm>
              <a:off x="2874395" y="0"/>
              <a:ext cx="1071327" cy="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" name="Line">
              <a:extLst>
                <a:ext uri="{FF2B5EF4-FFF2-40B4-BE49-F238E27FC236}">
                  <a16:creationId xmlns:a16="http://schemas.microsoft.com/office/drawing/2014/main" id="{4D29AC8B-32EB-49B7-8C72-A25AD1E017E8}"/>
                </a:ext>
              </a:extLst>
            </p:cNvPr>
            <p:cNvSpPr/>
            <p:nvPr/>
          </p:nvSpPr>
          <p:spPr>
            <a:xfrm>
              <a:off x="0" y="10368"/>
              <a:ext cx="3440237" cy="459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554" y="6814"/>
                    <a:pt x="19713" y="11029"/>
                  </a:cubicBezTo>
                  <a:cubicBezTo>
                    <a:pt x="17872" y="15243"/>
                    <a:pt x="3284" y="21600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32" name="Group">
            <a:extLst>
              <a:ext uri="{FF2B5EF4-FFF2-40B4-BE49-F238E27FC236}">
                <a16:creationId xmlns:a16="http://schemas.microsoft.com/office/drawing/2014/main" id="{8B41CE85-0C47-4CB8-A2B4-C7DA844BCFB7}"/>
              </a:ext>
            </a:extLst>
          </p:cNvPr>
          <p:cNvGrpSpPr/>
          <p:nvPr/>
        </p:nvGrpSpPr>
        <p:grpSpPr>
          <a:xfrm>
            <a:off x="2692077" y="1223836"/>
            <a:ext cx="5243108" cy="726579"/>
            <a:chOff x="0" y="0"/>
            <a:chExt cx="5243106" cy="726578"/>
          </a:xfrm>
        </p:grpSpPr>
        <p:sp>
          <p:nvSpPr>
            <p:cNvPr id="33" name="Line">
              <a:extLst>
                <a:ext uri="{FF2B5EF4-FFF2-40B4-BE49-F238E27FC236}">
                  <a16:creationId xmlns:a16="http://schemas.microsoft.com/office/drawing/2014/main" id="{0DE61486-42CD-4382-9727-85DD8A104354}"/>
                </a:ext>
              </a:extLst>
            </p:cNvPr>
            <p:cNvSpPr/>
            <p:nvPr/>
          </p:nvSpPr>
          <p:spPr>
            <a:xfrm flipV="1">
              <a:off x="4127822" y="0"/>
              <a:ext cx="1115285" cy="18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" name="Line">
              <a:extLst>
                <a:ext uri="{FF2B5EF4-FFF2-40B4-BE49-F238E27FC236}">
                  <a16:creationId xmlns:a16="http://schemas.microsoft.com/office/drawing/2014/main" id="{898E7858-C973-4FFC-B9EB-8B5D34AD7BD2}"/>
                </a:ext>
              </a:extLst>
            </p:cNvPr>
            <p:cNvSpPr/>
            <p:nvPr/>
          </p:nvSpPr>
          <p:spPr>
            <a:xfrm>
              <a:off x="0" y="12030"/>
              <a:ext cx="4699472" cy="71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399" y="8499"/>
                    <a:pt x="20146" y="10947"/>
                  </a:cubicBezTo>
                  <a:cubicBezTo>
                    <a:pt x="16952" y="17185"/>
                    <a:pt x="6451" y="21315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A26E3E2D-B5BC-4787-8A4D-F81D68095102}"/>
                  </a:ext>
                </a:extLst>
              </p:cNvPr>
              <p:cNvSpPr/>
              <p:nvPr/>
            </p:nvSpPr>
            <p:spPr>
              <a:xfrm>
                <a:off x="3733800" y="914400"/>
                <a:ext cx="430438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A26E3E2D-B5BC-4787-8A4D-F81D680951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914400"/>
                <a:ext cx="4304383" cy="369909"/>
              </a:xfrm>
              <a:prstGeom prst="rect">
                <a:avLst/>
              </a:prstGeom>
              <a:blipFill>
                <a:blip r:embed="rId3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29AE97B5-E6F4-4AAB-B8F6-504BBD121C32}"/>
                  </a:ext>
                </a:extLst>
              </p:cNvPr>
              <p:cNvSpPr/>
              <p:nvPr/>
            </p:nvSpPr>
            <p:spPr>
              <a:xfrm>
                <a:off x="914400" y="979509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29AE97B5-E6F4-4AAB-B8F6-504BBD121C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979509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0F06A1C1-358C-40E6-AD62-E620648C31ED}"/>
                  </a:ext>
                </a:extLst>
              </p:cNvPr>
              <p:cNvSpPr/>
              <p:nvPr/>
            </p:nvSpPr>
            <p:spPr>
              <a:xfrm>
                <a:off x="1371600" y="979509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0F06A1C1-358C-40E6-AD62-E620648C31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979509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EBA202F-9388-47F6-94E8-374F749C2E28}"/>
                  </a:ext>
                </a:extLst>
              </p:cNvPr>
              <p:cNvSpPr/>
              <p:nvPr/>
            </p:nvSpPr>
            <p:spPr>
              <a:xfrm>
                <a:off x="1828800" y="979509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EBA202F-9388-47F6-94E8-374F749C2E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979509"/>
                <a:ext cx="38504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8EC5A4C2-D626-4293-83F7-79363C436352}"/>
                  </a:ext>
                </a:extLst>
              </p:cNvPr>
              <p:cNvSpPr/>
              <p:nvPr/>
            </p:nvSpPr>
            <p:spPr>
              <a:xfrm>
                <a:off x="2288371" y="979509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8EC5A4C2-D626-4293-83F7-79363C4363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8371" y="979509"/>
                <a:ext cx="37862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88C77474-EA58-41E5-8E07-5BA343A259E3}"/>
                  </a:ext>
                </a:extLst>
              </p:cNvPr>
              <p:cNvSpPr/>
              <p:nvPr/>
            </p:nvSpPr>
            <p:spPr>
              <a:xfrm>
                <a:off x="3533264" y="1962428"/>
                <a:ext cx="4010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88C77474-EA58-41E5-8E07-5BA343A259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264" y="1962428"/>
                <a:ext cx="401072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3379D6B-DC80-480A-BF10-B85A6351AA0C}"/>
                  </a:ext>
                </a:extLst>
              </p:cNvPr>
              <p:cNvSpPr/>
              <p:nvPr/>
            </p:nvSpPr>
            <p:spPr>
              <a:xfrm>
                <a:off x="4343400" y="1962428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3379D6B-DC80-480A-BF10-B85A6351AA0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400" y="1962428"/>
                <a:ext cx="415498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A295D38-E71E-49BA-A4B0-AD2F85479F7C}"/>
                  </a:ext>
                </a:extLst>
              </p:cNvPr>
              <p:cNvSpPr/>
              <p:nvPr/>
            </p:nvSpPr>
            <p:spPr>
              <a:xfrm>
                <a:off x="5065247" y="1993105"/>
                <a:ext cx="39305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A295D38-E71E-49BA-A4B0-AD2F85479F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247" y="1993105"/>
                <a:ext cx="393056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7D197C37-1F27-409E-BD7A-992AEBB18F75}"/>
                  </a:ext>
                </a:extLst>
              </p:cNvPr>
              <p:cNvSpPr/>
              <p:nvPr/>
            </p:nvSpPr>
            <p:spPr>
              <a:xfrm>
                <a:off x="3533264" y="2396940"/>
                <a:ext cx="19303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 +   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7D197C37-1F27-409E-BD7A-992AEBB18F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264" y="2396940"/>
                <a:ext cx="1930336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72515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24" grpId="0" animBg="1"/>
      <p:bldP spid="35" grpId="0"/>
      <p:bldP spid="36" grpId="0"/>
      <p:bldP spid="37" grpId="0"/>
      <p:bldP spid="38" grpId="0"/>
      <p:bldP spid="39" grpId="0"/>
      <p:bldP spid="40" grpId="0"/>
      <p:bldP spid="42" grpId="0"/>
      <p:bldP spid="43" grpId="0"/>
      <p:bldP spid="44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2C55A-8E3C-40CC-BDE4-0AD2C23E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Canonical POS Forms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6BC8DF-D9B5-4AD6-8330-AA689669305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Oval">
            <a:extLst>
              <a:ext uri="{FF2B5EF4-FFF2-40B4-BE49-F238E27FC236}">
                <a16:creationId xmlns:a16="http://schemas.microsoft.com/office/drawing/2014/main" id="{0E696269-E970-4E93-A60B-5330857434D3}"/>
              </a:ext>
            </a:extLst>
          </p:cNvPr>
          <p:cNvSpPr/>
          <p:nvPr/>
        </p:nvSpPr>
        <p:spPr>
          <a:xfrm>
            <a:off x="3025140" y="4547456"/>
            <a:ext cx="431800" cy="342900"/>
          </a:xfrm>
          <a:prstGeom prst="ellipse">
            <a:avLst/>
          </a:prstGeom>
          <a:solidFill>
            <a:srgbClr val="FFB6C2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5" name="A B C Maxterms…">
            <a:extLst>
              <a:ext uri="{FF2B5EF4-FFF2-40B4-BE49-F238E27FC236}">
                <a16:creationId xmlns:a16="http://schemas.microsoft.com/office/drawing/2014/main" id="{48F06736-35C6-4BE3-BB4F-6B44D2E8C246}"/>
              </a:ext>
            </a:extLst>
          </p:cNvPr>
          <p:cNvSpPr txBox="1"/>
          <p:nvPr/>
        </p:nvSpPr>
        <p:spPr>
          <a:xfrm>
            <a:off x="608012" y="2617100"/>
            <a:ext cx="2888291" cy="25740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095500" algn="l"/>
                <a:tab pos="2781300" algn="l"/>
              </a:tabLst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			Maxterms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0	0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	</a:t>
            </a: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= M0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0	1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	</a:t>
            </a: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= M1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1	0		= M2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1	1		= M3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0	0		= M4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0	1		= M5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1	0		= M6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1	1		= M7</a:t>
            </a:r>
          </a:p>
        </p:txBody>
      </p:sp>
      <p:sp>
        <p:nvSpPr>
          <p:cNvPr id="6" name="Line">
            <a:extLst>
              <a:ext uri="{FF2B5EF4-FFF2-40B4-BE49-F238E27FC236}">
                <a16:creationId xmlns:a16="http://schemas.microsoft.com/office/drawing/2014/main" id="{1BAC023B-0ED1-4488-83F4-5642E7AA9363}"/>
              </a:ext>
            </a:extLst>
          </p:cNvPr>
          <p:cNvSpPr/>
          <p:nvPr/>
        </p:nvSpPr>
        <p:spPr>
          <a:xfrm>
            <a:off x="673100" y="2923488"/>
            <a:ext cx="2745206" cy="4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Line">
            <a:extLst>
              <a:ext uri="{FF2B5EF4-FFF2-40B4-BE49-F238E27FC236}">
                <a16:creationId xmlns:a16="http://schemas.microsoft.com/office/drawing/2014/main" id="{0778A6D3-A543-4169-A940-7F0B72EBCA5D}"/>
              </a:ext>
            </a:extLst>
          </p:cNvPr>
          <p:cNvSpPr/>
          <p:nvPr/>
        </p:nvSpPr>
        <p:spPr>
          <a:xfrm flipH="1">
            <a:off x="1614874" y="2618687"/>
            <a:ext cx="23425" cy="2486601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Maxterm Shorthand Notation…">
            <a:extLst>
              <a:ext uri="{FF2B5EF4-FFF2-40B4-BE49-F238E27FC236}">
                <a16:creationId xmlns:a16="http://schemas.microsoft.com/office/drawing/2014/main" id="{46FE4B32-9E80-441A-B4A2-EB9DC71D5020}"/>
              </a:ext>
            </a:extLst>
          </p:cNvPr>
          <p:cNvSpPr txBox="1"/>
          <p:nvPr/>
        </p:nvSpPr>
        <p:spPr>
          <a:xfrm>
            <a:off x="302660" y="5355538"/>
            <a:ext cx="3719031" cy="522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Maxterm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s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horthand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otation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for a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unction of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t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hree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v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ariables</a:t>
            </a:r>
          </a:p>
        </p:txBody>
      </p:sp>
      <p:sp>
        <p:nvSpPr>
          <p:cNvPr id="10" name="Note that you form the maxterms around the “zeros” of the function…">
            <a:extLst>
              <a:ext uri="{FF2B5EF4-FFF2-40B4-BE49-F238E27FC236}">
                <a16:creationId xmlns:a16="http://schemas.microsoft.com/office/drawing/2014/main" id="{583593EB-2714-48CA-97B6-8A116CFBC9FA}"/>
              </a:ext>
            </a:extLst>
          </p:cNvPr>
          <p:cNvSpPr txBox="1"/>
          <p:nvPr/>
        </p:nvSpPr>
        <p:spPr>
          <a:xfrm>
            <a:off x="6629400" y="3475938"/>
            <a:ext cx="2209800" cy="2184400"/>
          </a:xfrm>
          <a:prstGeom prst="rect">
            <a:avLst/>
          </a:prstGeom>
          <a:solidFill>
            <a:srgbClr val="FDFDC5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40639" marR="40639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Note that you form the maxterms around the “zeros” of the function</a:t>
            </a:r>
          </a:p>
          <a:p>
            <a:pPr marL="40639" marR="40639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This is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not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the complement of the function!</a:t>
            </a:r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D8B61F9A-A784-4796-8CB6-D56A40E3A72A}"/>
              </a:ext>
            </a:extLst>
          </p:cNvPr>
          <p:cNvSpPr/>
          <p:nvPr/>
        </p:nvSpPr>
        <p:spPr>
          <a:xfrm>
            <a:off x="3591785" y="4792751"/>
            <a:ext cx="329675" cy="703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2108" h="21600" extrusionOk="0">
                <a:moveTo>
                  <a:pt x="7714" y="21600"/>
                </a:moveTo>
                <a:cubicBezTo>
                  <a:pt x="7714" y="21600"/>
                  <a:pt x="21600" y="1290"/>
                  <a:pt x="0" y="0"/>
                </a:cubicBezTo>
              </a:path>
            </a:pathLst>
          </a:custGeom>
          <a:ln w="25400">
            <a:solidFill>
              <a:srgbClr val="E90036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graphicFrame>
        <p:nvGraphicFramePr>
          <p:cNvPr id="12" name="Table">
            <a:extLst>
              <a:ext uri="{FF2B5EF4-FFF2-40B4-BE49-F238E27FC236}">
                <a16:creationId xmlns:a16="http://schemas.microsoft.com/office/drawing/2014/main" id="{244A3692-4906-436B-B118-3E9123C8AFDF}"/>
              </a:ext>
            </a:extLst>
          </p:cNvPr>
          <p:cNvGraphicFramePr/>
          <p:nvPr/>
        </p:nvGraphicFramePr>
        <p:xfrm>
          <a:off x="4536440" y="3453078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3" name="Product of Sums / Conjunctive Normal Form / Maxterm Expansion">
            <a:extLst>
              <a:ext uri="{FF2B5EF4-FFF2-40B4-BE49-F238E27FC236}">
                <a16:creationId xmlns:a16="http://schemas.microsoft.com/office/drawing/2014/main" id="{D533D16E-2768-40F1-B4B5-C2B26D8A7B7C}"/>
              </a:ext>
            </a:extLst>
          </p:cNvPr>
          <p:cNvSpPr txBox="1"/>
          <p:nvPr/>
        </p:nvSpPr>
        <p:spPr>
          <a:xfrm>
            <a:off x="575586" y="1447800"/>
            <a:ext cx="7265554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Product of Sums / Conjunctive Normal Form / Maxterm Expansion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96581C0-6A98-4E1A-9B16-840FC0337D78}"/>
                  </a:ext>
                </a:extLst>
              </p:cNvPr>
              <p:cNvSpPr/>
              <p:nvPr/>
            </p:nvSpPr>
            <p:spPr>
              <a:xfrm>
                <a:off x="1614876" y="2923488"/>
                <a:ext cx="12634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96581C0-6A98-4E1A-9B16-840FC0337D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2923488"/>
                <a:ext cx="1263486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ACA3EC6-E401-455F-ABD8-C721C238B22F}"/>
                  </a:ext>
                </a:extLst>
              </p:cNvPr>
              <p:cNvSpPr/>
              <p:nvPr/>
            </p:nvSpPr>
            <p:spPr>
              <a:xfrm>
                <a:off x="1614876" y="3192984"/>
                <a:ext cx="1263486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ACA3EC6-E401-455F-ABD8-C721C238B2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3192984"/>
                <a:ext cx="1263486" cy="369909"/>
              </a:xfrm>
              <a:prstGeom prst="rect">
                <a:avLst/>
              </a:prstGeom>
              <a:blipFill>
                <a:blip r:embed="rId3"/>
                <a:stretch>
                  <a:fillRect r="-23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8BF4F64-55C3-488A-ABD2-F89E41765CF5}"/>
                  </a:ext>
                </a:extLst>
              </p:cNvPr>
              <p:cNvSpPr/>
              <p:nvPr/>
            </p:nvSpPr>
            <p:spPr>
              <a:xfrm>
                <a:off x="1614876" y="3463057"/>
                <a:ext cx="126348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8BF4F64-55C3-488A-ABD2-F89E41765C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3463057"/>
                <a:ext cx="1263487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CE9C30C9-CA61-4EE3-AD3E-D3CF2E813627}"/>
                  </a:ext>
                </a:extLst>
              </p:cNvPr>
              <p:cNvSpPr/>
              <p:nvPr/>
            </p:nvSpPr>
            <p:spPr>
              <a:xfrm>
                <a:off x="1614876" y="3732553"/>
                <a:ext cx="1263487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CE9C30C9-CA61-4EE3-AD3E-D3CF2E8136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3732553"/>
                <a:ext cx="1263487" cy="369909"/>
              </a:xfrm>
              <a:prstGeom prst="rect">
                <a:avLst/>
              </a:prstGeom>
              <a:blipFill>
                <a:blip r:embed="rId5"/>
                <a:stretch>
                  <a:fillRect r="-23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DC4FD133-2B1A-4662-829E-C4D52F465BCD}"/>
                  </a:ext>
                </a:extLst>
              </p:cNvPr>
              <p:cNvSpPr/>
              <p:nvPr/>
            </p:nvSpPr>
            <p:spPr>
              <a:xfrm>
                <a:off x="1614876" y="4002626"/>
                <a:ext cx="12634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DC4FD133-2B1A-4662-829E-C4D52F465B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002626"/>
                <a:ext cx="1263486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80EE3883-0FF2-40A4-A352-DCC04022EDEC}"/>
                  </a:ext>
                </a:extLst>
              </p:cNvPr>
              <p:cNvSpPr/>
              <p:nvPr/>
            </p:nvSpPr>
            <p:spPr>
              <a:xfrm>
                <a:off x="1614876" y="4272122"/>
                <a:ext cx="1314782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80EE3883-0FF2-40A4-A352-DCC04022ED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272122"/>
                <a:ext cx="1314782" cy="369909"/>
              </a:xfrm>
              <a:prstGeom prst="rect">
                <a:avLst/>
              </a:prstGeom>
              <a:blipFill>
                <a:blip r:embed="rId7"/>
                <a:stretch>
                  <a:fillRect r="-18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3C1EDDC-7ABF-4C05-AAD8-F8C9A3209198}"/>
                  </a:ext>
                </a:extLst>
              </p:cNvPr>
              <p:cNvSpPr/>
              <p:nvPr/>
            </p:nvSpPr>
            <p:spPr>
              <a:xfrm>
                <a:off x="1614876" y="4542195"/>
                <a:ext cx="12554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3C1EDDC-7ABF-4C05-AAD8-F8C9A32091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542195"/>
                <a:ext cx="1255472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E1DB0FB-E58D-4242-BD4E-18EDBAD31BD5}"/>
                  </a:ext>
                </a:extLst>
              </p:cNvPr>
              <p:cNvSpPr/>
              <p:nvPr/>
            </p:nvSpPr>
            <p:spPr>
              <a:xfrm>
                <a:off x="1614876" y="4811691"/>
                <a:ext cx="1263486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E1DB0FB-E58D-4242-BD4E-18EDBAD31B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811691"/>
                <a:ext cx="1263486" cy="369909"/>
              </a:xfrm>
              <a:prstGeom prst="rect">
                <a:avLst/>
              </a:prstGeom>
              <a:blipFill>
                <a:blip r:embed="rId9"/>
                <a:stretch>
                  <a:fillRect r="-23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53A6F581-56F0-4D19-BA7F-EDD703B40507}"/>
                  </a:ext>
                </a:extLst>
              </p:cNvPr>
              <p:cNvSpPr/>
              <p:nvPr/>
            </p:nvSpPr>
            <p:spPr>
              <a:xfrm>
                <a:off x="3968949" y="2065784"/>
                <a:ext cx="4352474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53A6F581-56F0-4D19-BA7F-EDD703B405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8949" y="2065784"/>
                <a:ext cx="4352474" cy="369909"/>
              </a:xfrm>
              <a:prstGeom prst="rect">
                <a:avLst/>
              </a:prstGeom>
              <a:blipFill>
                <a:blip r:embed="rId10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8A87E9C-F7F4-4F60-A7DF-9317685117DF}"/>
                  </a:ext>
                </a:extLst>
              </p:cNvPr>
              <p:cNvSpPr/>
              <p:nvPr/>
            </p:nvSpPr>
            <p:spPr>
              <a:xfrm>
                <a:off x="4467396" y="2356524"/>
                <a:ext cx="1624612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8A87E9C-F7F4-4F60-A7DF-9317685117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7396" y="2356524"/>
                <a:ext cx="1624612" cy="76309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191CDFFE-C145-4F0B-A6DF-BEF09570F913}"/>
                  </a:ext>
                </a:extLst>
              </p:cNvPr>
              <p:cNvSpPr/>
              <p:nvPr/>
            </p:nvSpPr>
            <p:spPr>
              <a:xfrm>
                <a:off x="591055" y="255245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191CDFFE-C145-4F0B-A6DF-BEF09570F9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055" y="2552458"/>
                <a:ext cx="405880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A2D4F0F-7130-4A4E-8627-6E6C4DE6B2EF}"/>
                  </a:ext>
                </a:extLst>
              </p:cNvPr>
              <p:cNvSpPr/>
              <p:nvPr/>
            </p:nvSpPr>
            <p:spPr>
              <a:xfrm>
                <a:off x="935558" y="2555566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A2D4F0F-7130-4A4E-8627-6E6C4DE6B2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558" y="2555566"/>
                <a:ext cx="402674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40E59EBF-47F3-46CE-85EC-950B806A1603}"/>
                  </a:ext>
                </a:extLst>
              </p:cNvPr>
              <p:cNvSpPr/>
              <p:nvPr/>
            </p:nvSpPr>
            <p:spPr>
              <a:xfrm>
                <a:off x="1253258" y="2557022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40E59EBF-47F3-46CE-85EC-950B806A16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3258" y="2557022"/>
                <a:ext cx="385041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2B54729-B455-4EBD-9EBB-212C9868862C}"/>
                  </a:ext>
                </a:extLst>
              </p:cNvPr>
              <p:cNvSpPr/>
              <p:nvPr/>
            </p:nvSpPr>
            <p:spPr>
              <a:xfrm>
                <a:off x="4595707" y="3387412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2B54729-B455-4EBD-9EBB-212C986886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5707" y="3387412"/>
                <a:ext cx="405880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2097A0D-F56F-4B9C-B836-796197B4FADB}"/>
                  </a:ext>
                </a:extLst>
              </p:cNvPr>
              <p:cNvSpPr/>
              <p:nvPr/>
            </p:nvSpPr>
            <p:spPr>
              <a:xfrm>
                <a:off x="5052907" y="3387412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2097A0D-F56F-4B9C-B836-796197B4FA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2907" y="3387412"/>
                <a:ext cx="402674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61341438-3E1A-4E61-B42A-AB911DE8E267}"/>
                  </a:ext>
                </a:extLst>
              </p:cNvPr>
              <p:cNvSpPr/>
              <p:nvPr/>
            </p:nvSpPr>
            <p:spPr>
              <a:xfrm>
                <a:off x="5510107" y="3387412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61341438-3E1A-4E61-B42A-AB911DE8E2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0107" y="3387412"/>
                <a:ext cx="385041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2F65A726-0A6C-4684-B6B7-54BC8C48A648}"/>
                  </a:ext>
                </a:extLst>
              </p:cNvPr>
              <p:cNvSpPr/>
              <p:nvPr/>
            </p:nvSpPr>
            <p:spPr>
              <a:xfrm>
                <a:off x="5969678" y="3387412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2F65A726-0A6C-4684-B6B7-54BC8C48A64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9678" y="3387412"/>
                <a:ext cx="378629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66874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22" grpId="0"/>
      <p:bldP spid="23" grpId="0"/>
      <p:bldP spid="28" grpId="0"/>
      <p:bldP spid="29" grpId="0"/>
      <p:bldP spid="30" grpId="0"/>
      <p:bldP spid="31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B8A2B-0C96-41BE-A92A-1975CA2EA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Useful Conversions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48E316-3BAE-45F2-A1B6-A6649B345B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589566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4" name="1.">
            <a:extLst>
              <a:ext uri="{FF2B5EF4-FFF2-40B4-BE49-F238E27FC236}">
                <a16:creationId xmlns:a16="http://schemas.microsoft.com/office/drawing/2014/main" id="{48A8441D-3AF6-45CC-9E31-4C1BCDF8BCB2}"/>
              </a:ext>
            </a:extLst>
          </p:cNvPr>
          <p:cNvSpPr txBox="1"/>
          <p:nvPr/>
        </p:nvSpPr>
        <p:spPr>
          <a:xfrm>
            <a:off x="965200" y="914400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1.</a:t>
            </a:r>
          </a:p>
        </p:txBody>
      </p:sp>
      <p:sp>
        <p:nvSpPr>
          <p:cNvPr id="15" name="Minterm to Maxterm conversion:…">
            <a:extLst>
              <a:ext uri="{FF2B5EF4-FFF2-40B4-BE49-F238E27FC236}">
                <a16:creationId xmlns:a16="http://schemas.microsoft.com/office/drawing/2014/main" id="{971B6EC3-405F-4E4C-82E3-EBE473CE4232}"/>
              </a:ext>
            </a:extLst>
          </p:cNvPr>
          <p:cNvSpPr txBox="1"/>
          <p:nvPr/>
        </p:nvSpPr>
        <p:spPr>
          <a:xfrm>
            <a:off x="1435100" y="914400"/>
            <a:ext cx="7157409" cy="993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to Maxterm conversion: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rewrite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shorthand using maxterm shorthand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replace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indices with the indices not already used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</a:t>
            </a: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Tahoma"/>
              <a:cs typeface="Arial"/>
              <a:sym typeface="Arial"/>
            </a:endParaRPr>
          </a:p>
        </p:txBody>
      </p:sp>
      <p:sp>
        <p:nvSpPr>
          <p:cNvPr id="16" name="2.">
            <a:extLst>
              <a:ext uri="{FF2B5EF4-FFF2-40B4-BE49-F238E27FC236}">
                <a16:creationId xmlns:a16="http://schemas.microsoft.com/office/drawing/2014/main" id="{26DCFE1D-5E57-43FE-8C40-C23EC9756AE8}"/>
              </a:ext>
            </a:extLst>
          </p:cNvPr>
          <p:cNvSpPr txBox="1"/>
          <p:nvPr/>
        </p:nvSpPr>
        <p:spPr>
          <a:xfrm>
            <a:off x="939800" y="2133600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2.</a:t>
            </a:r>
          </a:p>
        </p:txBody>
      </p:sp>
      <p:sp>
        <p:nvSpPr>
          <p:cNvPr id="17" name="Maxterm to Minterm conversion:">
            <a:extLst>
              <a:ext uri="{FF2B5EF4-FFF2-40B4-BE49-F238E27FC236}">
                <a16:creationId xmlns:a16="http://schemas.microsoft.com/office/drawing/2014/main" id="{0545CE9F-31BA-4F06-A25D-EE3D5569101E}"/>
              </a:ext>
            </a:extLst>
          </p:cNvPr>
          <p:cNvSpPr txBox="1"/>
          <p:nvPr/>
        </p:nvSpPr>
        <p:spPr>
          <a:xfrm>
            <a:off x="1397000" y="2133600"/>
            <a:ext cx="3925755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Maxterm to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conversion:</a:t>
            </a:r>
          </a:p>
        </p:txBody>
      </p:sp>
      <p:sp>
        <p:nvSpPr>
          <p:cNvPr id="18" name="rewrite maxterm shorthand using minterm shorthand…">
            <a:extLst>
              <a:ext uri="{FF2B5EF4-FFF2-40B4-BE49-F238E27FC236}">
                <a16:creationId xmlns:a16="http://schemas.microsoft.com/office/drawing/2014/main" id="{9377D923-A30C-4D64-A8D9-7CF7185F56B2}"/>
              </a:ext>
            </a:extLst>
          </p:cNvPr>
          <p:cNvSpPr txBox="1"/>
          <p:nvPr/>
        </p:nvSpPr>
        <p:spPr>
          <a:xfrm>
            <a:off x="1739900" y="2374900"/>
            <a:ext cx="6881692" cy="522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rewrite maxterm shorthand using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shorthand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replace maxterm indices with the indices not already used</a:t>
            </a:r>
          </a:p>
        </p:txBody>
      </p:sp>
      <p:sp>
        <p:nvSpPr>
          <p:cNvPr id="19" name="3.">
            <a:extLst>
              <a:ext uri="{FF2B5EF4-FFF2-40B4-BE49-F238E27FC236}">
                <a16:creationId xmlns:a16="http://schemas.microsoft.com/office/drawing/2014/main" id="{3EFECE17-65E6-4B66-9952-AD03FA177BDF}"/>
              </a:ext>
            </a:extLst>
          </p:cNvPr>
          <p:cNvSpPr txBox="1"/>
          <p:nvPr/>
        </p:nvSpPr>
        <p:spPr>
          <a:xfrm>
            <a:off x="939800" y="3282451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3.</a:t>
            </a:r>
          </a:p>
        </p:txBody>
      </p:sp>
      <p:sp>
        <p:nvSpPr>
          <p:cNvPr id="20" name="Expansion of ƒ to expansion of ƒ':">
            <a:extLst>
              <a:ext uri="{FF2B5EF4-FFF2-40B4-BE49-F238E27FC236}">
                <a16:creationId xmlns:a16="http://schemas.microsoft.com/office/drawing/2014/main" id="{F4EE6C9A-ED75-4F11-8341-06AA2F4108C8}"/>
              </a:ext>
            </a:extLst>
          </p:cNvPr>
          <p:cNvSpPr txBox="1"/>
          <p:nvPr/>
        </p:nvSpPr>
        <p:spPr>
          <a:xfrm>
            <a:off x="1384300" y="3282451"/>
            <a:ext cx="4029949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Expansion of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to expansion of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:</a:t>
            </a:r>
          </a:p>
        </p:txBody>
      </p:sp>
      <p:sp>
        <p:nvSpPr>
          <p:cNvPr id="22" name="4.">
            <a:extLst>
              <a:ext uri="{FF2B5EF4-FFF2-40B4-BE49-F238E27FC236}">
                <a16:creationId xmlns:a16="http://schemas.microsoft.com/office/drawing/2014/main" id="{B542D910-65F0-4031-8F91-82914FBCFF7B}"/>
              </a:ext>
            </a:extLst>
          </p:cNvPr>
          <p:cNvSpPr txBox="1"/>
          <p:nvPr/>
        </p:nvSpPr>
        <p:spPr>
          <a:xfrm>
            <a:off x="952500" y="4704851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4.</a:t>
            </a:r>
          </a:p>
        </p:txBody>
      </p:sp>
      <p:sp>
        <p:nvSpPr>
          <p:cNvPr id="23" name="Minterm expansion of ƒ to Maxterm expansion of ƒ':">
            <a:extLst>
              <a:ext uri="{FF2B5EF4-FFF2-40B4-BE49-F238E27FC236}">
                <a16:creationId xmlns:a16="http://schemas.microsoft.com/office/drawing/2014/main" id="{D0147130-A858-4A35-865B-CB806929DA6E}"/>
              </a:ext>
            </a:extLst>
          </p:cNvPr>
          <p:cNvSpPr txBox="1"/>
          <p:nvPr/>
        </p:nvSpPr>
        <p:spPr>
          <a:xfrm>
            <a:off x="1384300" y="4730251"/>
            <a:ext cx="6115457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expansion of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to Maxterm expansion of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:</a:t>
            </a:r>
          </a:p>
        </p:txBody>
      </p:sp>
      <p:sp>
        <p:nvSpPr>
          <p:cNvPr id="24" name="Line">
            <a:extLst>
              <a:ext uri="{FF2B5EF4-FFF2-40B4-BE49-F238E27FC236}">
                <a16:creationId xmlns:a16="http://schemas.microsoft.com/office/drawing/2014/main" id="{108AB765-CE7F-4ABB-890C-273E6A96AE71}"/>
              </a:ext>
            </a:extLst>
          </p:cNvPr>
          <p:cNvSpPr/>
          <p:nvPr/>
        </p:nvSpPr>
        <p:spPr>
          <a:xfrm flipV="1">
            <a:off x="4287647" y="3922054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" name="rewrite in Maxterm form, using the same indices as ƒ…">
            <a:extLst>
              <a:ext uri="{FF2B5EF4-FFF2-40B4-BE49-F238E27FC236}">
                <a16:creationId xmlns:a16="http://schemas.microsoft.com/office/drawing/2014/main" id="{40C002AA-792F-4C0E-9449-A4A9A6D41878}"/>
              </a:ext>
            </a:extLst>
          </p:cNvPr>
          <p:cNvSpPr txBox="1"/>
          <p:nvPr/>
        </p:nvSpPr>
        <p:spPr>
          <a:xfrm>
            <a:off x="533400" y="4987610"/>
            <a:ext cx="8610600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      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rewrite in Maxterm form, using the same indices as </a:t>
            </a:r>
          </a:p>
        </p:txBody>
      </p:sp>
      <p:sp>
        <p:nvSpPr>
          <p:cNvPr id="26" name="Line">
            <a:extLst>
              <a:ext uri="{FF2B5EF4-FFF2-40B4-BE49-F238E27FC236}">
                <a16:creationId xmlns:a16="http://schemas.microsoft.com/office/drawing/2014/main" id="{7B3FAF6F-7712-457B-ADDD-6488553F1954}"/>
              </a:ext>
            </a:extLst>
          </p:cNvPr>
          <p:cNvSpPr/>
          <p:nvPr/>
        </p:nvSpPr>
        <p:spPr>
          <a:xfrm flipV="1">
            <a:off x="4287647" y="4468706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" name="Line">
            <a:extLst>
              <a:ext uri="{FF2B5EF4-FFF2-40B4-BE49-F238E27FC236}">
                <a16:creationId xmlns:a16="http://schemas.microsoft.com/office/drawing/2014/main" id="{6FAD8BA0-1883-428B-B115-457156896622}"/>
              </a:ext>
            </a:extLst>
          </p:cNvPr>
          <p:cNvSpPr/>
          <p:nvPr/>
        </p:nvSpPr>
        <p:spPr>
          <a:xfrm flipV="1">
            <a:off x="4287647" y="5559877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5A6264E4-E823-4402-AB33-D36F3B9A8DC2}"/>
              </a:ext>
            </a:extLst>
          </p:cNvPr>
          <p:cNvSpPr/>
          <p:nvPr/>
        </p:nvSpPr>
        <p:spPr>
          <a:xfrm flipV="1">
            <a:off x="4287647" y="5970214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00B6A64-6A0E-42A4-8F80-B58202AA328B}"/>
                  </a:ext>
                </a:extLst>
              </p:cNvPr>
              <p:cNvSpPr/>
              <p:nvPr/>
            </p:nvSpPr>
            <p:spPr>
              <a:xfrm>
                <a:off x="1715187" y="1600200"/>
                <a:ext cx="51555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Arial"/>
                    <a:cs typeface="Arial"/>
                    <a:sym typeface="Arial"/>
                  </a:rPr>
                  <a:t>E.g., </a:t>
                </a:r>
                <a14:m>
                  <m:oMath xmlns:m="http://schemas.openxmlformats.org/officeDocument/2006/math">
                    <m:r>
                      <a:rPr kumimoji="0" lang="en-US" sz="1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𝐅</m:t>
                    </m:r>
                    <m:d>
                      <m:dPr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𝑩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</m:t>
                        </m:r>
                      </m:e>
                    </m:d>
                    <m:r>
                      <a:rPr kumimoji="0" lang="en-US" sz="1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𝒎</m:t>
                        </m:r>
                        <m:d>
                          <m:dPr>
                            <m:ctrlP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𝟑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𝟒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𝟓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𝟔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𝟕</m:t>
                            </m:r>
                          </m:e>
                        </m:d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=</m:t>
                        </m:r>
                        <m:nary>
                          <m:naryPr>
                            <m:chr m:val="∏"/>
                            <m:subHide m:val="on"/>
                            <m:supHide m:val="on"/>
                            <m:ctrlP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𝑴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(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𝟎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𝟏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𝟐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)</m:t>
                            </m:r>
                          </m:e>
                        </m:nary>
                      </m:e>
                    </m:nary>
                  </m:oMath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00B6A64-6A0E-42A4-8F80-B58202AA32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5187" y="1600200"/>
                <a:ext cx="5155579" cy="369332"/>
              </a:xfrm>
              <a:prstGeom prst="rect">
                <a:avLst/>
              </a:prstGeom>
              <a:blipFill>
                <a:blip r:embed="rId2"/>
                <a:stretch>
                  <a:fillRect l="-946" t="-120000" b="-18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17C9B7A-18F1-4994-82EB-B6653C3E57BF}"/>
                  </a:ext>
                </a:extLst>
              </p:cNvPr>
              <p:cNvSpPr/>
              <p:nvPr/>
            </p:nvSpPr>
            <p:spPr>
              <a:xfrm>
                <a:off x="1749054" y="2825251"/>
                <a:ext cx="51555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Arial"/>
                    <a:cs typeface="Arial"/>
                    <a:sym typeface="Arial"/>
                  </a:rPr>
                  <a:t>E.g., </a:t>
                </a:r>
                <a14:m>
                  <m:oMath xmlns:m="http://schemas.openxmlformats.org/officeDocument/2006/math">
                    <m:r>
                      <a:rPr kumimoji="0" lang="en-US" sz="1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𝐅</m:t>
                    </m:r>
                    <m:d>
                      <m:dPr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𝑩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</m:t>
                        </m:r>
                      </m:e>
                    </m:d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∏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𝑴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(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𝟎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𝟏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𝟐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)</m:t>
                        </m:r>
                      </m:e>
                    </m:nary>
                    <m:r>
                      <a:rPr kumimoji="0" lang="en-US" sz="1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𝒎</m:t>
                        </m:r>
                        <m:d>
                          <m:dPr>
                            <m:ctrlP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𝟑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𝟒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𝟓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𝟔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𝟕</m:t>
                            </m:r>
                          </m:e>
                        </m:d>
                      </m:e>
                    </m:nary>
                  </m:oMath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17C9B7A-18F1-4994-82EB-B6653C3E57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9054" y="2825251"/>
                <a:ext cx="5155579" cy="369332"/>
              </a:xfrm>
              <a:prstGeom prst="rect">
                <a:avLst/>
              </a:prstGeom>
              <a:blipFill>
                <a:blip r:embed="rId3"/>
                <a:stretch>
                  <a:fillRect l="-1064" t="-118033" b="-185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FCD0BB4-5086-408A-9E80-33CB2298CA7D}"/>
                  </a:ext>
                </a:extLst>
              </p:cNvPr>
              <p:cNvSpPr/>
              <p:nvPr/>
            </p:nvSpPr>
            <p:spPr>
              <a:xfrm>
                <a:off x="152400" y="3575332"/>
                <a:ext cx="3980828" cy="763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𝐄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𝐠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., 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d>
                            <m:dPr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𝟑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𝟒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𝟓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𝟔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𝟕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FCD0BB4-5086-408A-9E80-33CB2298CA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3575332"/>
                <a:ext cx="3980828" cy="763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C83668A-12BD-4B04-A31D-DFCE91C3B3B5}"/>
                  </a:ext>
                </a:extLst>
              </p:cNvPr>
              <p:cNvSpPr/>
              <p:nvPr/>
            </p:nvSpPr>
            <p:spPr>
              <a:xfrm>
                <a:off x="5036662" y="3514520"/>
                <a:ext cx="3060171" cy="763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𝑭</m:t>
                          </m:r>
                        </m:e>
                      </m:acc>
                      <m:d>
                        <m:d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C83668A-12BD-4B04-A31D-DFCE91C3B3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6662" y="3514520"/>
                <a:ext cx="3060171" cy="7630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F279F59-4719-43DB-9163-B04AB83297A3}"/>
                  </a:ext>
                </a:extLst>
              </p:cNvPr>
              <p:cNvSpPr/>
              <p:nvPr/>
            </p:nvSpPr>
            <p:spPr>
              <a:xfrm>
                <a:off x="6187101" y="4050423"/>
                <a:ext cx="2309927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d>
                            <m:dPr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𝟑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𝟒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𝟓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𝟔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𝟕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F279F59-4719-43DB-9163-B04AB83297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7101" y="4050423"/>
                <a:ext cx="2309927" cy="76309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CA185FC-0862-42F9-A31A-502E02919722}"/>
                  </a:ext>
                </a:extLst>
              </p:cNvPr>
              <p:cNvSpPr/>
              <p:nvPr/>
            </p:nvSpPr>
            <p:spPr>
              <a:xfrm>
                <a:off x="1776495" y="4087159"/>
                <a:ext cx="1861855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CA185FC-0862-42F9-A31A-502E0291972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6495" y="4087159"/>
                <a:ext cx="1861855" cy="76309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78B1CA9-EF03-44A1-83F5-3CFA648A3547}"/>
                  </a:ext>
                </a:extLst>
              </p:cNvPr>
              <p:cNvSpPr/>
              <p:nvPr/>
            </p:nvSpPr>
            <p:spPr>
              <a:xfrm>
                <a:off x="2865732" y="3182565"/>
                <a:ext cx="40107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78B1CA9-EF03-44A1-83F5-3CFA648A354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732" y="3182565"/>
                <a:ext cx="401072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B4BA6BE5-7599-48CA-8CBD-53377224301D}"/>
                  </a:ext>
                </a:extLst>
              </p:cNvPr>
              <p:cNvSpPr/>
              <p:nvPr/>
            </p:nvSpPr>
            <p:spPr>
              <a:xfrm>
                <a:off x="4920628" y="3201175"/>
                <a:ext cx="39626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B4BA6BE5-7599-48CA-8CBD-5337722430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0628" y="3201175"/>
                <a:ext cx="396262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F2EDCB7-4BFB-4499-849C-11ABB47BEA9B}"/>
                  </a:ext>
                </a:extLst>
              </p:cNvPr>
              <p:cNvSpPr/>
              <p:nvPr/>
            </p:nvSpPr>
            <p:spPr>
              <a:xfrm>
                <a:off x="152400" y="5138916"/>
                <a:ext cx="3980828" cy="763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𝐄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𝐠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., 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d>
                            <m:dPr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𝟑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𝟒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𝟓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𝟔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𝟕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F2EDCB7-4BFB-4499-849C-11ABB47BEA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5138916"/>
                <a:ext cx="3980828" cy="76309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0B4394D-573F-4144-B28D-91FF9E9B93A6}"/>
                  </a:ext>
                </a:extLst>
              </p:cNvPr>
              <p:cNvSpPr/>
              <p:nvPr/>
            </p:nvSpPr>
            <p:spPr>
              <a:xfrm>
                <a:off x="5230706" y="5297269"/>
                <a:ext cx="368469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𝑭</m:t>
                        </m:r>
                      </m:e>
                    </m:acc>
                    <m:d>
                      <m:dPr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𝑩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</m:t>
                        </m:r>
                      </m:e>
                    </m:d>
                  </m:oMath>
                </a14:m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ＭＳ Ｐゴシック" panose="020B0600070205080204" pitchFamily="34" charset="-128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∏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𝑴</m:t>
                        </m:r>
                        <m:d>
                          <m:dPr>
                            <m:ctrlP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𝟑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𝟒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𝟓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𝟔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𝟕</m:t>
                            </m:r>
                          </m:e>
                        </m:d>
                      </m:e>
                    </m:nary>
                  </m:oMath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0B4394D-573F-4144-B28D-91FF9E9B93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0706" y="5297269"/>
                <a:ext cx="3684694" cy="646331"/>
              </a:xfrm>
              <a:prstGeom prst="rect">
                <a:avLst/>
              </a:prstGeom>
              <a:blipFill>
                <a:blip r:embed="rId11"/>
                <a:stretch>
                  <a:fillRect t="-67925" b="-6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26BA87E5-9A30-4DD8-A080-B8B5EADAE029}"/>
                  </a:ext>
                </a:extLst>
              </p:cNvPr>
              <p:cNvSpPr/>
              <p:nvPr/>
            </p:nvSpPr>
            <p:spPr>
              <a:xfrm>
                <a:off x="6252854" y="5637706"/>
                <a:ext cx="1824346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26BA87E5-9A30-4DD8-A080-B8B5EADAE0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2854" y="5637706"/>
                <a:ext cx="1824346" cy="76309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7311DBD7-4557-4EE5-9885-DCE46F952CFC}"/>
                  </a:ext>
                </a:extLst>
              </p:cNvPr>
              <p:cNvSpPr/>
              <p:nvPr/>
            </p:nvSpPr>
            <p:spPr>
              <a:xfrm>
                <a:off x="1752600" y="5694921"/>
                <a:ext cx="1861855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7311DBD7-4557-4EE5-9885-DCE46F952C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5694921"/>
                <a:ext cx="1861855" cy="76309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F35853E-349C-4DDB-A1AC-74169743D9EF}"/>
                  </a:ext>
                </a:extLst>
              </p:cNvPr>
              <p:cNvSpPr/>
              <p:nvPr/>
            </p:nvSpPr>
            <p:spPr>
              <a:xfrm>
                <a:off x="3886575" y="4646778"/>
                <a:ext cx="40107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F35853E-349C-4DDB-A1AC-74169743D9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575" y="4646778"/>
                <a:ext cx="401072" cy="40011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6B2EFCC-A0D2-4857-B908-6B4E958E55E5}"/>
                  </a:ext>
                </a:extLst>
              </p:cNvPr>
              <p:cNvSpPr/>
              <p:nvPr/>
            </p:nvSpPr>
            <p:spPr>
              <a:xfrm>
                <a:off x="6995138" y="4659606"/>
                <a:ext cx="39626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6B2EFCC-A0D2-4857-B908-6B4E958E55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5138" y="4659606"/>
                <a:ext cx="396262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44B76A30-8976-4936-A4A8-613DE23D02BE}"/>
                  </a:ext>
                </a:extLst>
              </p:cNvPr>
              <p:cNvSpPr/>
              <p:nvPr/>
            </p:nvSpPr>
            <p:spPr>
              <a:xfrm>
                <a:off x="7285867" y="4899027"/>
                <a:ext cx="40107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44B76A30-8976-4936-A4A8-613DE23D02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5867" y="4899027"/>
                <a:ext cx="401072" cy="40011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29164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5" grpId="0"/>
      <p:bldP spid="31" grpId="0"/>
      <p:bldP spid="7" grpId="0"/>
      <p:bldP spid="8" grpId="0"/>
      <p:bldP spid="9" grpId="0"/>
      <p:bldP spid="10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is A Computer?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key components</a:t>
            </a:r>
          </a:p>
          <a:p>
            <a:r>
              <a:rPr lang="en-US" dirty="0">
                <a:solidFill>
                  <a:srgbClr val="0000FF"/>
                </a:solidFill>
              </a:rPr>
              <a:t>Computation </a:t>
            </a:r>
          </a:p>
          <a:p>
            <a:r>
              <a:rPr lang="en-US" dirty="0">
                <a:solidFill>
                  <a:srgbClr val="0000FF"/>
                </a:solidFill>
              </a:rPr>
              <a:t>Communication</a:t>
            </a:r>
          </a:p>
          <a:p>
            <a:r>
              <a:rPr lang="en-US" dirty="0">
                <a:solidFill>
                  <a:srgbClr val="0000FF"/>
                </a:solidFill>
              </a:rPr>
              <a:t>Storage/memory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29000"/>
            <a:ext cx="72263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798168" y="2852936"/>
            <a:ext cx="8334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Burks, Goldstein, von Neumann, “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Preliminary discussion of the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logical design of an electronic computing instrument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,” 1946.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3" y="152400"/>
            <a:ext cx="3255263" cy="25548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3846" y="6630115"/>
            <a:ext cx="5666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Image source: https://lbsitbytes2010.wordpress.com/2013/03/29/john-von-neumann-roll-no-15/</a:t>
            </a:r>
          </a:p>
        </p:txBody>
      </p:sp>
    </p:spTree>
    <p:extLst>
      <p:ext uri="{BB962C8B-B14F-4D97-AF65-F5344CB8AC3E}">
        <p14:creationId xmlns:p14="http://schemas.microsoft.com/office/powerpoint/2010/main" val="32357806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/>
              <a:t>Combinational Building Blocks used in Modern Computers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662804"/>
      </p:ext>
    </p:extLst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Combinational Building Blocks</a:t>
            </a:r>
          </a:p>
        </p:txBody>
      </p:sp>
      <p:sp>
        <p:nvSpPr>
          <p:cNvPr id="37891" name="Rectangle 4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Combinational logic is often grouped into larger building blocks to build more </a:t>
            </a:r>
            <a:r>
              <a:rPr lang="en-US">
                <a:solidFill>
                  <a:srgbClr val="0000FF"/>
                </a:solidFill>
              </a:rPr>
              <a:t>complex systems</a:t>
            </a:r>
          </a:p>
          <a:p>
            <a:endParaRPr lang="en-US"/>
          </a:p>
          <a:p>
            <a:r>
              <a:rPr lang="en-US"/>
              <a:t>Hides the </a:t>
            </a:r>
            <a:r>
              <a:rPr lang="en-US">
                <a:solidFill>
                  <a:srgbClr val="C00000"/>
                </a:solidFill>
              </a:rPr>
              <a:t>unnecessary gate-level details </a:t>
            </a:r>
            <a:r>
              <a:rPr lang="en-US"/>
              <a:t>to emphasize the function of the building block</a:t>
            </a:r>
          </a:p>
          <a:p>
            <a:endParaRPr lang="en-US"/>
          </a:p>
          <a:p>
            <a:r>
              <a:rPr lang="en-US"/>
              <a:t>We now look at: </a:t>
            </a:r>
          </a:p>
          <a:p>
            <a:pPr lvl="1"/>
            <a:r>
              <a:rPr lang="en-US"/>
              <a:t>Decoders</a:t>
            </a:r>
          </a:p>
          <a:p>
            <a:pPr lvl="1"/>
            <a:r>
              <a:rPr lang="en-US"/>
              <a:t>Multiplexers</a:t>
            </a:r>
          </a:p>
          <a:p>
            <a:pPr lvl="1"/>
            <a:r>
              <a:rPr lang="en-US"/>
              <a:t>Full adder</a:t>
            </a:r>
          </a:p>
          <a:p>
            <a:pPr lvl="1"/>
            <a:r>
              <a:rPr lang="en-US"/>
              <a:t>PLA (Programmable Logic Array)</a:t>
            </a:r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2147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1B2C3-305C-4107-AAAB-C091CAD85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Decoder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310EB-68C8-4CD8-82C9-9D2E8998D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rgbClr val="C00000"/>
                </a:solidFill>
              </a:rPr>
              <a:t>n</a:t>
            </a:r>
            <a:r>
              <a:rPr lang="en-US"/>
              <a:t> inputs and </a:t>
            </a:r>
            <a:r>
              <a:rPr lang="en-US">
                <a:solidFill>
                  <a:srgbClr val="C00000"/>
                </a:solidFill>
              </a:rPr>
              <a:t>2</a:t>
            </a:r>
            <a:r>
              <a:rPr lang="en-US" baseline="30000">
                <a:solidFill>
                  <a:srgbClr val="C00000"/>
                </a:solidFill>
              </a:rPr>
              <a:t>n</a:t>
            </a:r>
            <a:r>
              <a:rPr lang="en-US"/>
              <a:t> outputs</a:t>
            </a:r>
          </a:p>
          <a:p>
            <a:r>
              <a:rPr lang="en-US"/>
              <a:t>Exactly one of the outputs is 1 and all the rest are 0s</a:t>
            </a:r>
          </a:p>
          <a:p>
            <a:r>
              <a:rPr lang="en-US"/>
              <a:t>The </a:t>
            </a:r>
            <a:r>
              <a:rPr lang="en-US">
                <a:solidFill>
                  <a:srgbClr val="C00000"/>
                </a:solidFill>
              </a:rPr>
              <a:t>one</a:t>
            </a:r>
            <a:r>
              <a:rPr lang="en-US"/>
              <a:t> </a:t>
            </a:r>
            <a:r>
              <a:rPr lang="en-US">
                <a:solidFill>
                  <a:srgbClr val="C00000"/>
                </a:solidFill>
              </a:rPr>
              <a:t>output</a:t>
            </a:r>
            <a:r>
              <a:rPr lang="en-US"/>
              <a:t> that is logically 1 is the output corresponding to the input </a:t>
            </a:r>
            <a:r>
              <a:rPr lang="en-US">
                <a:solidFill>
                  <a:srgbClr val="C00000"/>
                </a:solidFill>
              </a:rPr>
              <a:t>pattern</a:t>
            </a:r>
            <a:r>
              <a:rPr lang="en-US"/>
              <a:t> that the logic circuit is expected to detect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5AA1BA-B9F7-4999-BA1C-CAA366FA9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048000"/>
            <a:ext cx="4234405" cy="31062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254932-2226-479D-A809-77D851C12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15" y="3029465"/>
            <a:ext cx="3643174" cy="3193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682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EFEDF-140B-4909-9E47-A5B7029BD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Decoder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D9CAF-DD3F-4F97-977F-BE36FA1F5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decoder is useful in determining how to interpret a bit pattern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1B2020-AFE6-4B49-8ACB-C80D333A24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12AF43-0C2D-41CF-B49B-63BA84705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2126673"/>
            <a:ext cx="4259589" cy="37338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D898A95-B581-4611-95AC-BD90A06869AE}"/>
              </a:ext>
            </a:extLst>
          </p:cNvPr>
          <p:cNvSpPr txBox="1">
            <a:spLocks/>
          </p:cNvSpPr>
          <p:nvPr/>
        </p:nvSpPr>
        <p:spPr bwMode="auto">
          <a:xfrm>
            <a:off x="152400" y="1999672"/>
            <a:ext cx="3886200" cy="409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It could be the address of a row in DRAM, that the processor intends to read from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It could be an instruction in the program and the processor has to decide what action to do! (based on </a:t>
            </a:r>
            <a:r>
              <a:rPr kumimoji="0" lang="en-US" sz="2200" b="1" i="1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instruction</a:t>
            </a: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</a:t>
            </a:r>
            <a:r>
              <a:rPr kumimoji="0" lang="en-US" sz="2200" b="1" i="1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opcode</a:t>
            </a: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9773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Multiplexer (MUX), or Selector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>
                <a:solidFill>
                  <a:srgbClr val="C00000"/>
                </a:solidFill>
              </a:rPr>
              <a:t>Selects</a:t>
            </a:r>
            <a:r>
              <a:rPr lang="en-US"/>
              <a:t> one of the </a:t>
            </a:r>
            <a:r>
              <a:rPr lang="en-US" i="1"/>
              <a:t>N</a:t>
            </a:r>
            <a:r>
              <a:rPr lang="en-US"/>
              <a:t> inputs to connect it to the output</a:t>
            </a:r>
          </a:p>
          <a:p>
            <a:r>
              <a:rPr lang="en-US"/>
              <a:t>Needs log</a:t>
            </a:r>
            <a:r>
              <a:rPr lang="en-US" baseline="-25000"/>
              <a:t>2</a:t>
            </a:r>
            <a:r>
              <a:rPr lang="en-US" i="1"/>
              <a:t>N</a:t>
            </a:r>
            <a:r>
              <a:rPr lang="en-US"/>
              <a:t>-bit control input</a:t>
            </a:r>
          </a:p>
          <a:p>
            <a:r>
              <a:rPr lang="en-US"/>
              <a:t>2:1 MUX</a:t>
            </a:r>
            <a:endParaRPr lang="en-US">
              <a:solidFill>
                <a:schemeClr val="accent2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E74748-B868-4CCF-949D-426ACD1318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600" y="1981200"/>
            <a:ext cx="2430323" cy="44805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F9C9A1-2B45-4D0E-BF49-6BB672655F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2602" y="1981200"/>
            <a:ext cx="2998740" cy="448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4615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8160-C9B1-413C-BAD0-9F1CC5FF4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Multiplexer (MUX)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69C8B-7BF6-459D-B972-E5BDB0B8C5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output C is always connected to either the input A or the input B</a:t>
            </a:r>
          </a:p>
          <a:p>
            <a:pPr lvl="1"/>
            <a:r>
              <a:rPr lang="en-US"/>
              <a:t>Output value depends on the value of the </a:t>
            </a:r>
            <a:r>
              <a:rPr lang="en-US">
                <a:solidFill>
                  <a:srgbClr val="0000FF"/>
                </a:solidFill>
              </a:rPr>
              <a:t>select line S</a:t>
            </a: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marL="344487" lvl="1" indent="0">
              <a:buNone/>
            </a:pPr>
            <a:endParaRPr lang="en-US" sz="1400">
              <a:solidFill>
                <a:srgbClr val="0000FF"/>
              </a:solidFill>
            </a:endParaRPr>
          </a:p>
          <a:p>
            <a:r>
              <a:rPr lang="en-US">
                <a:solidFill>
                  <a:srgbClr val="0000FF"/>
                </a:solidFill>
              </a:rPr>
              <a:t>Your task: </a:t>
            </a:r>
            <a:r>
              <a:rPr lang="en-US"/>
              <a:t>Draw the schematic for an 8-input (8:1) MUX</a:t>
            </a:r>
          </a:p>
          <a:p>
            <a:pPr lvl="1"/>
            <a:r>
              <a:rPr lang="en-US" sz="2000"/>
              <a:t>Gate level: as a combination of basic AND, OR, NOT gates</a:t>
            </a:r>
          </a:p>
          <a:p>
            <a:pPr lvl="1"/>
            <a:r>
              <a:rPr lang="en-US" sz="2000"/>
              <a:t>Module level: As a combination of 2-input (2:1) </a:t>
            </a:r>
            <a:r>
              <a:rPr lang="en-US" sz="2000" err="1"/>
              <a:t>MUXes</a:t>
            </a:r>
            <a:endParaRPr lang="en-US" sz="2000"/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C7A49B-6C01-4F40-A59B-04F19CE46A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7EF0F6-3B23-4556-BE3C-E1D81F0A5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122" y="2362201"/>
            <a:ext cx="3797710" cy="304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260BC9-A682-4BFF-8369-5D5A96E70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266200"/>
            <a:ext cx="1718467" cy="156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2055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90F9-E91F-4D7A-BA87-2792B179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Full Adder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CF60C-7800-4557-B1B3-737DBA151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Binary addition</a:t>
            </a:r>
          </a:p>
          <a:p>
            <a:pPr lvl="1"/>
            <a:r>
              <a:rPr lang="en-US"/>
              <a:t>Similar to decimal addition</a:t>
            </a:r>
          </a:p>
          <a:p>
            <a:pPr lvl="1"/>
            <a:r>
              <a:rPr lang="en-US"/>
              <a:t>From right to left</a:t>
            </a:r>
          </a:p>
          <a:p>
            <a:pPr lvl="1"/>
            <a:r>
              <a:rPr lang="en-US"/>
              <a:t>One column at a time</a:t>
            </a:r>
          </a:p>
          <a:p>
            <a:pPr lvl="1"/>
            <a:r>
              <a:rPr lang="en-US"/>
              <a:t>One sum and one carry bit</a:t>
            </a:r>
          </a:p>
          <a:p>
            <a:endParaRPr lang="en-US" sz="700"/>
          </a:p>
          <a:p>
            <a:r>
              <a:rPr lang="en-US"/>
              <a:t>Truth table of binary addition on </a:t>
            </a:r>
            <a:r>
              <a:rPr lang="en-US">
                <a:solidFill>
                  <a:srgbClr val="C00000"/>
                </a:solidFill>
              </a:rPr>
              <a:t>one column </a:t>
            </a:r>
            <a:r>
              <a:rPr lang="en-US"/>
              <a:t>of bits within two n-bit operands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69031-C3E7-4A08-8C06-1535A6E95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/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  <a:blipFill>
                <a:blip r:embed="rId2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/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  <a:blipFill>
                <a:blip r:embed="rId3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6BFEAD5-2FA7-4DD1-8868-CBF3E0904C8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29200" y="2803167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A42FBE2-4779-4AB3-B01F-D9D9F888F895}"/>
              </a:ext>
            </a:extLst>
          </p:cNvPr>
          <p:cNvCxnSpPr>
            <a:cxnSpLocks/>
          </p:cNvCxnSpPr>
          <p:nvPr/>
        </p:nvCxnSpPr>
        <p:spPr bwMode="auto">
          <a:xfrm>
            <a:off x="8534400" y="1568915"/>
            <a:ext cx="0" cy="1555285"/>
          </a:xfrm>
          <a:prstGeom prst="straightConnector1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/>
              <p:nvPr/>
            </p:nvSpPr>
            <p:spPr>
              <a:xfrm>
                <a:off x="5753691" y="2743200"/>
                <a:ext cx="25521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…  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3691" y="2743200"/>
                <a:ext cx="2552109" cy="461665"/>
              </a:xfrm>
              <a:prstGeom prst="rect">
                <a:avLst/>
              </a:prstGeom>
              <a:blipFill>
                <a:blip r:embed="rId4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/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…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  <a:blipFill>
                <a:blip r:embed="rId5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2B2F245D-584B-4933-8138-2F4510452C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3400" y="3667650"/>
            <a:ext cx="3377757" cy="265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648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5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90F9-E91F-4D7A-BA87-2792B179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Full Adder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CF60C-7800-4557-B1B3-737DBA151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Binary addition</a:t>
            </a:r>
          </a:p>
          <a:p>
            <a:pPr lvl="1"/>
            <a:r>
              <a:rPr lang="en-US"/>
              <a:t>N 1-bit additions</a:t>
            </a:r>
          </a:p>
          <a:p>
            <a:pPr lvl="1"/>
            <a:r>
              <a:rPr lang="en-US" b="1">
                <a:solidFill>
                  <a:srgbClr val="C00000"/>
                </a:solidFill>
              </a:rPr>
              <a:t>SOP of 1-bit addition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69031-C3E7-4A08-8C06-1535A6E95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/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  <a:blipFill>
                <a:blip r:embed="rId2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/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  <a:blipFill>
                <a:blip r:embed="rId3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6BFEAD5-2FA7-4DD1-8868-CBF3E0904C8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29200" y="2803167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A42FBE2-4779-4AB3-B01F-D9D9F888F895}"/>
              </a:ext>
            </a:extLst>
          </p:cNvPr>
          <p:cNvCxnSpPr>
            <a:cxnSpLocks/>
          </p:cNvCxnSpPr>
          <p:nvPr/>
        </p:nvCxnSpPr>
        <p:spPr bwMode="auto">
          <a:xfrm>
            <a:off x="8534400" y="1568915"/>
            <a:ext cx="0" cy="1555285"/>
          </a:xfrm>
          <a:prstGeom prst="straightConnector1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/>
              <p:nvPr/>
            </p:nvSpPr>
            <p:spPr>
              <a:xfrm>
                <a:off x="5677491" y="2743200"/>
                <a:ext cx="25521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…  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7491" y="2743200"/>
                <a:ext cx="2552109" cy="461665"/>
              </a:xfrm>
              <a:prstGeom prst="rect">
                <a:avLst/>
              </a:prstGeom>
              <a:blipFill>
                <a:blip r:embed="rId4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/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…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  <a:blipFill>
                <a:blip r:embed="rId5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2B2F245D-584B-4933-8138-2F4510452C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37164" y="3518526"/>
            <a:ext cx="3377757" cy="26506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39350B4-7EE5-47A7-975C-51F2AEE92E00}"/>
              </a:ext>
            </a:extLst>
          </p:cNvPr>
          <p:cNvGrpSpPr/>
          <p:nvPr/>
        </p:nvGrpSpPr>
        <p:grpSpPr>
          <a:xfrm>
            <a:off x="1028700" y="2209800"/>
            <a:ext cx="3144837" cy="3810000"/>
            <a:chOff x="762000" y="2209800"/>
            <a:chExt cx="3581400" cy="3810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2510123-5B35-4342-A535-96819AD98D25}"/>
                </a:ext>
              </a:extLst>
            </p:cNvPr>
            <p:cNvSpPr/>
            <p:nvPr/>
          </p:nvSpPr>
          <p:spPr bwMode="auto">
            <a:xfrm>
              <a:off x="762000" y="2275866"/>
              <a:ext cx="3581400" cy="3743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CF6CE7-373D-4B34-947B-9C0802030834}"/>
                </a:ext>
              </a:extLst>
            </p:cNvPr>
            <p:cNvSpPr/>
            <p:nvPr/>
          </p:nvSpPr>
          <p:spPr>
            <a:xfrm>
              <a:off x="1699117" y="2209800"/>
              <a:ext cx="17666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Full Adder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B0B54D5B-4BCD-4DD3-8BA9-6A4E9DFDC4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028" y="2506698"/>
            <a:ext cx="4434372" cy="3428999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DEB8B32C-CE66-496A-8D87-E47B7E2F4DD0}"/>
              </a:ext>
            </a:extLst>
          </p:cNvPr>
          <p:cNvGrpSpPr/>
          <p:nvPr/>
        </p:nvGrpSpPr>
        <p:grpSpPr>
          <a:xfrm>
            <a:off x="1028700" y="2209800"/>
            <a:ext cx="3144837" cy="3810000"/>
            <a:chOff x="762000" y="2209800"/>
            <a:chExt cx="3581400" cy="38100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8EDE6AF-7A62-4858-8A12-F754215BC858}"/>
                </a:ext>
              </a:extLst>
            </p:cNvPr>
            <p:cNvSpPr/>
            <p:nvPr/>
          </p:nvSpPr>
          <p:spPr bwMode="auto">
            <a:xfrm>
              <a:off x="762000" y="2275866"/>
              <a:ext cx="3581400" cy="3743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53A1D68-CEA9-4E71-B270-660589E1C03C}"/>
                </a:ext>
              </a:extLst>
            </p:cNvPr>
            <p:cNvSpPr/>
            <p:nvPr/>
          </p:nvSpPr>
          <p:spPr>
            <a:xfrm>
              <a:off x="1177257" y="2209800"/>
              <a:ext cx="28389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Full Adder (1 bit)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49531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C8660-F567-495E-95D2-FBD33345E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4-Bit Adder from Full Adders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3AD7D-DA0F-4232-83F1-6B4A6A758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Creating a </a:t>
            </a:r>
            <a:r>
              <a:rPr lang="en-US" b="1">
                <a:solidFill>
                  <a:srgbClr val="C00000"/>
                </a:solidFill>
              </a:rPr>
              <a:t>4-bit adder </a:t>
            </a:r>
            <a:r>
              <a:rPr lang="en-US"/>
              <a:t>out of 1-bit full adders</a:t>
            </a:r>
          </a:p>
          <a:p>
            <a:pPr lvl="1"/>
            <a:r>
              <a:rPr lang="en-US"/>
              <a:t>To add two 4-bit binary numbers A and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6E4F4E-2711-4FB9-AB1E-64E11CBA74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5345A61-02FB-49F9-831D-9F79402B6DFB}"/>
                  </a:ext>
                </a:extLst>
              </p:cNvPr>
              <p:cNvSpPr/>
              <p:nvPr/>
            </p:nvSpPr>
            <p:spPr>
              <a:xfrm>
                <a:off x="1276885" y="4090604"/>
                <a:ext cx="222823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5345A61-02FB-49F9-831D-9F79402B6DF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6885" y="4090604"/>
                <a:ext cx="2228239" cy="461665"/>
              </a:xfrm>
              <a:prstGeom prst="rect">
                <a:avLst/>
              </a:prstGeom>
              <a:blipFill>
                <a:blip r:embed="rId2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6D112C0-AB44-4710-B6AE-E0222D2368B3}"/>
                  </a:ext>
                </a:extLst>
              </p:cNvPr>
              <p:cNvSpPr/>
              <p:nvPr/>
            </p:nvSpPr>
            <p:spPr>
              <a:xfrm>
                <a:off x="1310752" y="4608140"/>
                <a:ext cx="22154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 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6D112C0-AB44-4710-B6AE-E0222D2368B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752" y="4608140"/>
                <a:ext cx="2215414" cy="461665"/>
              </a:xfrm>
              <a:prstGeom prst="rect">
                <a:avLst/>
              </a:prstGeom>
              <a:blipFill>
                <a:blip r:embed="rId3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0CCC687-6AC1-4E63-8937-4CC2A9EE9415}"/>
              </a:ext>
            </a:extLst>
          </p:cNvPr>
          <p:cNvCxnSpPr>
            <a:cxnSpLocks/>
          </p:cNvCxnSpPr>
          <p:nvPr/>
        </p:nvCxnSpPr>
        <p:spPr bwMode="auto">
          <a:xfrm flipV="1">
            <a:off x="667285" y="5547571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EFBEA18-A7BC-4CBB-BD54-386536F57555}"/>
                  </a:ext>
                </a:extLst>
              </p:cNvPr>
              <p:cNvSpPr/>
              <p:nvPr/>
            </p:nvSpPr>
            <p:spPr>
              <a:xfrm>
                <a:off x="1276885" y="5481935"/>
                <a:ext cx="214808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EFBEA18-A7BC-4CBB-BD54-386536F5755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6885" y="5481935"/>
                <a:ext cx="2148088" cy="461665"/>
              </a:xfrm>
              <a:prstGeom prst="rect">
                <a:avLst/>
              </a:prstGeom>
              <a:blipFill>
                <a:blip r:embed="rId4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383F701-4AD0-486C-B1F7-A8F3B95770C5}"/>
                  </a:ext>
                </a:extLst>
              </p:cNvPr>
              <p:cNvSpPr/>
              <p:nvPr/>
            </p:nvSpPr>
            <p:spPr>
              <a:xfrm>
                <a:off x="743485" y="5020270"/>
                <a:ext cx="222182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𝟒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383F701-4AD0-486C-B1F7-A8F3B95770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485" y="5020270"/>
                <a:ext cx="2221826" cy="461665"/>
              </a:xfrm>
              <a:prstGeom prst="rect">
                <a:avLst/>
              </a:prstGeom>
              <a:blipFill>
                <a:blip r:embed="rId5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0A81B384-2AD9-4636-A76F-310D2DCA5E38}"/>
              </a:ext>
            </a:extLst>
          </p:cNvPr>
          <p:cNvSpPr/>
          <p:nvPr/>
        </p:nvSpPr>
        <p:spPr>
          <a:xfrm>
            <a:off x="533400" y="4355566"/>
            <a:ext cx="5148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5542BD2-C863-4590-ADB6-016BCD783D50}"/>
                  </a:ext>
                </a:extLst>
              </p:cNvPr>
              <p:cNvSpPr/>
              <p:nvPr/>
            </p:nvSpPr>
            <p:spPr>
              <a:xfrm>
                <a:off x="5685482" y="4090604"/>
                <a:ext cx="25889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5542BD2-C863-4590-ADB6-016BCD783D5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482" y="4090604"/>
                <a:ext cx="2588914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95DDCCB-8D12-4E63-B5B8-4BED07DE6A28}"/>
                  </a:ext>
                </a:extLst>
              </p:cNvPr>
              <p:cNvSpPr/>
              <p:nvPr/>
            </p:nvSpPr>
            <p:spPr>
              <a:xfrm>
                <a:off x="5719349" y="4608140"/>
                <a:ext cx="25889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 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95DDCCB-8D12-4E63-B5B8-4BED07DE6A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9349" y="4608140"/>
                <a:ext cx="2588914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FB7E15F-0700-4B17-A49F-F5143EF8B81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75882" y="5547571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7077D4E-5A17-4259-B998-003968A04930}"/>
                  </a:ext>
                </a:extLst>
              </p:cNvPr>
              <p:cNvSpPr/>
              <p:nvPr/>
            </p:nvSpPr>
            <p:spPr>
              <a:xfrm>
                <a:off x="5791200" y="5481935"/>
                <a:ext cx="249113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7077D4E-5A17-4259-B998-003968A049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200" y="5481935"/>
                <a:ext cx="2491131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CAE4EEE-5480-4C7D-BE9A-6C9AEFB2EC76}"/>
                  </a:ext>
                </a:extLst>
              </p:cNvPr>
              <p:cNvSpPr/>
              <p:nvPr/>
            </p:nvSpPr>
            <p:spPr>
              <a:xfrm>
                <a:off x="5257800" y="5020270"/>
                <a:ext cx="242380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CAE4EEE-5480-4C7D-BE9A-6C9AEFB2EC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5020270"/>
                <a:ext cx="2423805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>
            <a:extLst>
              <a:ext uri="{FF2B5EF4-FFF2-40B4-BE49-F238E27FC236}">
                <a16:creationId xmlns:a16="http://schemas.microsoft.com/office/drawing/2014/main" id="{87852230-8DFC-48EB-BD45-A49C8A72F893}"/>
              </a:ext>
            </a:extLst>
          </p:cNvPr>
          <p:cNvSpPr/>
          <p:nvPr/>
        </p:nvSpPr>
        <p:spPr>
          <a:xfrm>
            <a:off x="4941997" y="4355566"/>
            <a:ext cx="5148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+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923E58D-B4C3-470A-AA0A-90D0FAC1B92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0600" y="1915107"/>
            <a:ext cx="7086600" cy="230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0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0FAD9-38A6-4C4C-BA88-1E675BFEC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Programmable Logic Array (PLA)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AC118-CC67-4A6B-96D9-A8A3B586ED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below logic structure is a very </a:t>
            </a:r>
            <a:r>
              <a:rPr lang="en-US">
                <a:solidFill>
                  <a:srgbClr val="C00000"/>
                </a:solidFill>
              </a:rPr>
              <a:t>common</a:t>
            </a:r>
            <a:r>
              <a:rPr lang="en-US"/>
              <a:t> building block for implementing any collection of logic functions one wishes to</a:t>
            </a:r>
          </a:p>
          <a:p>
            <a:pPr lvl="1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9C8498-DBC0-482D-8A88-B836F75C25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644F1C0-F074-44EF-86D1-763FD86EF819}"/>
              </a:ext>
            </a:extLst>
          </p:cNvPr>
          <p:cNvSpPr txBox="1">
            <a:spLocks/>
          </p:cNvSpPr>
          <p:nvPr/>
        </p:nvSpPr>
        <p:spPr bwMode="auto">
          <a:xfrm>
            <a:off x="304799" y="2209800"/>
            <a:ext cx="4525148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An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array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of AND gates followed by an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array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of OR gates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How do we determine the number of AND gates?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Remember SOP: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the number of possible </a:t>
            </a:r>
            <a:r>
              <a:rPr kumimoji="0" lang="en-US" sz="22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minterms</a:t>
            </a:r>
            <a:endParaRPr kumimoji="0" lang="en-US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562174F-E42B-4D24-8615-76C9F9B003B0}"/>
              </a:ext>
            </a:extLst>
          </p:cNvPr>
          <p:cNvSpPr txBox="1">
            <a:spLocks/>
          </p:cNvSpPr>
          <p:nvPr/>
        </p:nvSpPr>
        <p:spPr bwMode="auto">
          <a:xfrm>
            <a:off x="304798" y="4959350"/>
            <a:ext cx="8458202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For an n-input logic function, we need a PLA with 2</a:t>
            </a:r>
            <a:r>
              <a:rPr kumimoji="0" lang="en-US" sz="2200" b="0" i="0" u="none" strike="noStrike" kern="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n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n-input AND gates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How do we determine the number of OR gates?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The number of output columns in the truth table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0FD2F6-AD09-42CD-B38C-33A23BF47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982" y="1835019"/>
            <a:ext cx="4479643" cy="303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479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9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5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14871</TotalTime>
  <Words>9190</Words>
  <Application>Microsoft Macintosh PowerPoint</Application>
  <PresentationFormat>On-screen Show (4:3)</PresentationFormat>
  <Paragraphs>2814</Paragraphs>
  <Slides>126</Slides>
  <Notes>14</Notes>
  <HiddenSlides>1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20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126</vt:i4>
      </vt:variant>
    </vt:vector>
  </HeadingPairs>
  <TitlesOfParts>
    <vt:vector size="159" baseType="lpstr">
      <vt:lpstr>Arial</vt:lpstr>
      <vt:lpstr>Calibri</vt:lpstr>
      <vt:lpstr>Cambria Math</vt:lpstr>
      <vt:lpstr>Garamond</vt:lpstr>
      <vt:lpstr>Helvetica</vt:lpstr>
      <vt:lpstr>Symbol</vt:lpstr>
      <vt:lpstr>Tahoma</vt:lpstr>
      <vt:lpstr>Times</vt:lpstr>
      <vt:lpstr>Times New Roman</vt:lpstr>
      <vt:lpstr>Wingdings</vt:lpstr>
      <vt:lpstr>Wingdings 2</vt:lpstr>
      <vt:lpstr>Zapf Dingbats</vt:lpstr>
      <vt:lpstr>Edge</vt:lpstr>
      <vt:lpstr>2_Edge</vt:lpstr>
      <vt:lpstr>3_Edge</vt:lpstr>
      <vt:lpstr>1_Metropolitan_bullet</vt:lpstr>
      <vt:lpstr>83_Edge</vt:lpstr>
      <vt:lpstr>5_Edge</vt:lpstr>
      <vt:lpstr>7_Edge</vt:lpstr>
      <vt:lpstr>98_Edge</vt:lpstr>
      <vt:lpstr>10_Edge</vt:lpstr>
      <vt:lpstr>6_Edge</vt:lpstr>
      <vt:lpstr>11_Edge</vt:lpstr>
      <vt:lpstr>8_Edge</vt:lpstr>
      <vt:lpstr>9_Edge</vt:lpstr>
      <vt:lpstr>13_Edge</vt:lpstr>
      <vt:lpstr>14_Edge</vt:lpstr>
      <vt:lpstr>16_Edge</vt:lpstr>
      <vt:lpstr>1_Edge</vt:lpstr>
      <vt:lpstr>17_Edge</vt:lpstr>
      <vt:lpstr>95_Edge</vt:lpstr>
      <vt:lpstr>15_Edge</vt:lpstr>
      <vt:lpstr>VISIO</vt:lpstr>
      <vt:lpstr> Digital Design &amp; Computer Arch.  Lecture 4: Combinational Logic I</vt:lpstr>
      <vt:lpstr>Assignment: Required Readings</vt:lpstr>
      <vt:lpstr>A Note on Hardware vs. Software</vt:lpstr>
      <vt:lpstr>Recap: Four Mysteries</vt:lpstr>
      <vt:lpstr>Computer Architecture as an    Enabler of the Future</vt:lpstr>
      <vt:lpstr>Assignment: Required Lecture Video</vt:lpstr>
      <vt:lpstr>… but, first …</vt:lpstr>
      <vt:lpstr>Fundamental Concepts</vt:lpstr>
      <vt:lpstr>What is A Computer?</vt:lpstr>
      <vt:lpstr>What is A Computer?</vt:lpstr>
      <vt:lpstr>What is A Computer?</vt:lpstr>
      <vt:lpstr>Recall: The Transformation Hierarchy</vt:lpstr>
      <vt:lpstr>What We Will Cover (I)</vt:lpstr>
      <vt:lpstr>What We Will Cover (II)</vt:lpstr>
      <vt:lpstr>Processing Paradigms We Will Cover</vt:lpstr>
      <vt:lpstr>Combinational Logic Circuits and Design</vt:lpstr>
      <vt:lpstr>What Will We Learn Today?</vt:lpstr>
      <vt:lpstr>(Micro)-Processors</vt:lpstr>
      <vt:lpstr>FPGAs</vt:lpstr>
      <vt:lpstr>Custom ASICs</vt:lpstr>
      <vt:lpstr>They All Look the Same</vt:lpstr>
      <vt:lpstr>They All Look the Same</vt:lpstr>
      <vt:lpstr>They All Look the Same</vt:lpstr>
      <vt:lpstr>They All Look the Same</vt:lpstr>
      <vt:lpstr>They All Look the Same</vt:lpstr>
      <vt:lpstr>They All Look the Same</vt:lpstr>
      <vt:lpstr>Building Blocks of Modern Computers</vt:lpstr>
      <vt:lpstr>Transistors</vt:lpstr>
      <vt:lpstr>Transistors</vt:lpstr>
      <vt:lpstr>MOS Transistor</vt:lpstr>
      <vt:lpstr>Different Types of MOS Transistors</vt:lpstr>
      <vt:lpstr>How Does a Transistor Work?</vt:lpstr>
      <vt:lpstr>How Does a Transistor Work?</vt:lpstr>
      <vt:lpstr>How Does a Transistor Work?</vt:lpstr>
      <vt:lpstr>Logic Gates</vt:lpstr>
      <vt:lpstr>One Level Higher in the Abstraction</vt:lpstr>
      <vt:lpstr>Making Logic Blocks Using CMOS Technology</vt:lpstr>
      <vt:lpstr>Functionality of Our CMOS Circuit</vt:lpstr>
      <vt:lpstr>Functionality of Our CMOS Circuit</vt:lpstr>
      <vt:lpstr>CMOS NOT Gate</vt:lpstr>
      <vt:lpstr>CMOS NOT Gate</vt:lpstr>
      <vt:lpstr>Another CMOS Gate: What Is This?</vt:lpstr>
      <vt:lpstr>CMOS NAND Gate</vt:lpstr>
      <vt:lpstr>CMOS NAND Gate</vt:lpstr>
      <vt:lpstr>CMOS AND Gate</vt:lpstr>
      <vt:lpstr>CMOS NOT, NAND, AND Gates</vt:lpstr>
      <vt:lpstr>General CMOS Gate Structure</vt:lpstr>
      <vt:lpstr>General CMOS Gate Structure (II)</vt:lpstr>
      <vt:lpstr>Digging Deeper: Why This Structure?</vt:lpstr>
      <vt:lpstr>Digging Deeper: Latency</vt:lpstr>
      <vt:lpstr>Digging Deeper: Power Consumption</vt:lpstr>
      <vt:lpstr>Common Logic Gates</vt:lpstr>
      <vt:lpstr>Larger Gates</vt:lpstr>
      <vt:lpstr>Aside: Moore’s Law:  Enabler of Many Gates on a Chip</vt:lpstr>
      <vt:lpstr>An Enabler: Moore’s Law</vt:lpstr>
      <vt:lpstr>PowerPoint Presentation</vt:lpstr>
      <vt:lpstr>PowerPoint Presentation</vt:lpstr>
      <vt:lpstr>Recommended Reading</vt:lpstr>
      <vt:lpstr>How Do We Keep Moore’s Law  </vt:lpstr>
      <vt:lpstr>Combinational Logic Circuits</vt:lpstr>
      <vt:lpstr>We Can Now Build Logic Circuits</vt:lpstr>
      <vt:lpstr>Types of Logic Circuits</vt:lpstr>
      <vt:lpstr>Boolean Equations</vt:lpstr>
      <vt:lpstr>Functional Specification</vt:lpstr>
      <vt:lpstr>Simple Equations: NOT / AND / OR</vt:lpstr>
      <vt:lpstr>Boolean Algebra: Big Picture</vt:lpstr>
      <vt:lpstr>Boolean Algebra: Axioms</vt:lpstr>
      <vt:lpstr>Boolean Algebra: Duality</vt:lpstr>
      <vt:lpstr>Boolean Algebra: Useful Laws</vt:lpstr>
      <vt:lpstr>Useful Laws (cont)</vt:lpstr>
      <vt:lpstr>Boolean Algebra: Proving Things</vt:lpstr>
      <vt:lpstr>DeMorgan’s Law: Enabling Transformations</vt:lpstr>
      <vt:lpstr>DeMorgan’s Law (Continued)</vt:lpstr>
      <vt:lpstr> Digital Design &amp; Computer Arch.  Lecture 4: Combinational Logic I</vt:lpstr>
      <vt:lpstr>We Did Not Cover the Following Slides in Lecture 4</vt:lpstr>
      <vt:lpstr>Using Boolean Equations  to Represent a Logic Circuit</vt:lpstr>
      <vt:lpstr>Sum of Products Form: Key Idea</vt:lpstr>
      <vt:lpstr>Some Definitions</vt:lpstr>
      <vt:lpstr>Two-Level Canonical (Standard) Forms</vt:lpstr>
      <vt:lpstr>Two-Level Canonical Forms</vt:lpstr>
      <vt:lpstr>SOP Form — Why Does It Work?</vt:lpstr>
      <vt:lpstr>Aside: Notation for SOP</vt:lpstr>
      <vt:lpstr>Canonical SOP Forms</vt:lpstr>
      <vt:lpstr>From Logic to Gates</vt:lpstr>
      <vt:lpstr>Alternative Canonical Form: POS</vt:lpstr>
      <vt:lpstr>Consider A=0, B=1, C=0</vt:lpstr>
      <vt:lpstr>POS: How to Write It</vt:lpstr>
      <vt:lpstr>Canonical POS Forms</vt:lpstr>
      <vt:lpstr>Useful Conversions</vt:lpstr>
      <vt:lpstr>Combinational Building Blocks used in Modern Computers</vt:lpstr>
      <vt:lpstr>Combinational Building Blocks</vt:lpstr>
      <vt:lpstr>Decoder</vt:lpstr>
      <vt:lpstr>Decoder</vt:lpstr>
      <vt:lpstr>Multiplexer (MUX), or Selector</vt:lpstr>
      <vt:lpstr>Multiplexer (MUX)</vt:lpstr>
      <vt:lpstr>Full Adder (I)</vt:lpstr>
      <vt:lpstr>Full Adder (II)</vt:lpstr>
      <vt:lpstr>4-Bit Adder from Full Adders</vt:lpstr>
      <vt:lpstr>The Programmable Logic Array (PLA)</vt:lpstr>
      <vt:lpstr>The Programmable Logic Array (PLA)</vt:lpstr>
      <vt:lpstr>Implementing a Full Adder Using a PLA</vt:lpstr>
      <vt:lpstr>Logical (Functional) Completeness</vt:lpstr>
      <vt:lpstr>More Combinational Building Blocks</vt:lpstr>
      <vt:lpstr>Tri-State Buffer</vt:lpstr>
      <vt:lpstr>Example: Use of Tri-State Buffers</vt:lpstr>
      <vt:lpstr>Example Design with Tri-State Buffers</vt:lpstr>
      <vt:lpstr>Logic Simplification:  Karnaugh Maps (K-Maps)</vt:lpstr>
      <vt:lpstr>Recall: Full Adder in SOP Form Logic</vt:lpstr>
      <vt:lpstr>Goal: Simplified Full Adder</vt:lpstr>
      <vt:lpstr>Quick Recap on Logic Simplification</vt:lpstr>
      <vt:lpstr>Logic Simplification</vt:lpstr>
      <vt:lpstr>Complex Cases</vt:lpstr>
      <vt:lpstr>Karnaugh Map</vt:lpstr>
      <vt:lpstr>Karnaugh Map Methods</vt:lpstr>
      <vt:lpstr>K-map Cover - 4 Input Variables</vt:lpstr>
      <vt:lpstr>Example:  As Logic Gates</vt:lpstr>
      <vt:lpstr>Logic Minimization Using K-Maps</vt:lpstr>
      <vt:lpstr>K-map Rules</vt:lpstr>
      <vt:lpstr>K-map Example: Two-bit Comparator</vt:lpstr>
      <vt:lpstr>K-map Example: Two-bit Comparator (2)</vt:lpstr>
      <vt:lpstr>K-map Example: Two-bit Comparator (3)</vt:lpstr>
      <vt:lpstr>K-maps with “Don’t Care”</vt:lpstr>
      <vt:lpstr>Example: BCD Increment Function</vt:lpstr>
      <vt:lpstr>K-map for BCD Increment Function</vt:lpstr>
      <vt:lpstr>K-map Summary</vt:lpstr>
      <vt:lpstr> Digital Design &amp; Computer Arch.  Lecture 4: Combinational Logic I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ggqd_e6b7e@ethz.ch</cp:lastModifiedBy>
  <cp:revision>795</cp:revision>
  <dcterms:created xsi:type="dcterms:W3CDTF">2010-09-08T00:51:32Z</dcterms:created>
  <dcterms:modified xsi:type="dcterms:W3CDTF">2020-03-23T21:21:43Z</dcterms:modified>
</cp:coreProperties>
</file>